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2"/>
  </p:notesMasterIdLst>
  <p:sldIdLst>
    <p:sldId id="256" r:id="rId49"/>
    <p:sldId id="257" r:id="rId50"/>
    <p:sldId id="258" r:id="rId51"/>
    <p:sldId id="259" r:id="rId52"/>
    <p:sldId id="260" r:id="rId53"/>
    <p:sldId id="261" r:id="rId54"/>
    <p:sldId id="262" r:id="rId55"/>
    <p:sldId id="263" r:id="rId56"/>
    <p:sldId id="264" r:id="rId57"/>
    <p:sldId id="265" r:id="rId58"/>
    <p:sldId id="266" r:id="rId59"/>
    <p:sldId id="267" r:id="rId60"/>
    <p:sldId id="268" r:id="rId6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Arial" charset="1" panose="020B0502020202020204"/>
      <p:regular r:id="rId11"/>
    </p:embeddedFont>
    <p:embeddedFont>
      <p:font typeface="Arial Bold" charset="1" panose="020B0802020202020204"/>
      <p:regular r:id="rId12"/>
    </p:embeddedFont>
    <p:embeddedFont>
      <p:font typeface="Arial Italics" charset="1" panose="020B0502020202090204"/>
      <p:regular r:id="rId13"/>
    </p:embeddedFont>
    <p:embeddedFont>
      <p:font typeface="Arial Bold Italics" charset="1" panose="020B0802020202090204"/>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
      <p:font typeface="Canva Sans Medium" charset="1" panose="020B0603030501040103"/>
      <p:regular r:id="rId19"/>
    </p:embeddedFont>
    <p:embeddedFont>
      <p:font typeface="Canva Sans Medium Italics" charset="1" panose="020B0603030501040103"/>
      <p:regular r:id="rId20"/>
    </p:embeddedFont>
    <p:embeddedFont>
      <p:font typeface="Poppins" charset="1" panose="00000500000000000000"/>
      <p:regular r:id="rId21"/>
    </p:embeddedFont>
    <p:embeddedFont>
      <p:font typeface="Poppins Bold" charset="1" panose="00000800000000000000"/>
      <p:regular r:id="rId22"/>
    </p:embeddedFont>
    <p:embeddedFont>
      <p:font typeface="Poppins Italics" charset="1" panose="00000500000000000000"/>
      <p:regular r:id="rId23"/>
    </p:embeddedFont>
    <p:embeddedFont>
      <p:font typeface="Poppins Bold Italics" charset="1" panose="00000800000000000000"/>
      <p:regular r:id="rId24"/>
    </p:embeddedFont>
    <p:embeddedFont>
      <p:font typeface="Poppins Thin" charset="1" panose="00000300000000000000"/>
      <p:regular r:id="rId25"/>
    </p:embeddedFont>
    <p:embeddedFont>
      <p:font typeface="Poppins Thin Italics" charset="1" panose="00000300000000000000"/>
      <p:regular r:id="rId26"/>
    </p:embeddedFont>
    <p:embeddedFont>
      <p:font typeface="Poppins Extra-Light" charset="1" panose="00000300000000000000"/>
      <p:regular r:id="rId27"/>
    </p:embeddedFont>
    <p:embeddedFont>
      <p:font typeface="Poppins Extra-Light Italics" charset="1" panose="00000300000000000000"/>
      <p:regular r:id="rId28"/>
    </p:embeddedFont>
    <p:embeddedFont>
      <p:font typeface="Poppins Light" charset="1" panose="00000400000000000000"/>
      <p:regular r:id="rId29"/>
    </p:embeddedFont>
    <p:embeddedFont>
      <p:font typeface="Poppins Light Italics" charset="1" panose="00000400000000000000"/>
      <p:regular r:id="rId30"/>
    </p:embeddedFont>
    <p:embeddedFont>
      <p:font typeface="Poppins Medium" charset="1" panose="00000600000000000000"/>
      <p:regular r:id="rId31"/>
    </p:embeddedFont>
    <p:embeddedFont>
      <p:font typeface="Poppins Medium Italics" charset="1" panose="00000600000000000000"/>
      <p:regular r:id="rId32"/>
    </p:embeddedFont>
    <p:embeddedFont>
      <p:font typeface="Poppins Semi-Bold" charset="1" panose="00000700000000000000"/>
      <p:regular r:id="rId33"/>
    </p:embeddedFont>
    <p:embeddedFont>
      <p:font typeface="Poppins Semi-Bold Italics" charset="1" panose="00000700000000000000"/>
      <p:regular r:id="rId34"/>
    </p:embeddedFont>
    <p:embeddedFont>
      <p:font typeface="Poppins Ultra-Bold" charset="1" panose="00000900000000000000"/>
      <p:regular r:id="rId35"/>
    </p:embeddedFont>
    <p:embeddedFont>
      <p:font typeface="Poppins Ultra-Bold Italics" charset="1" panose="00000900000000000000"/>
      <p:regular r:id="rId36"/>
    </p:embeddedFont>
    <p:embeddedFont>
      <p:font typeface="Poppins Heavy" charset="1" panose="00000A00000000000000"/>
      <p:regular r:id="rId37"/>
    </p:embeddedFont>
    <p:embeddedFont>
      <p:font typeface="Poppins Heavy Italics" charset="1" panose="00000A00000000000000"/>
      <p:regular r:id="rId38"/>
    </p:embeddedFont>
    <p:embeddedFont>
      <p:font typeface="Lato" charset="1" panose="020F0502020204030203"/>
      <p:regular r:id="rId39"/>
    </p:embeddedFont>
    <p:embeddedFont>
      <p:font typeface="Lato Bold" charset="1" panose="020F0502020204030203"/>
      <p:regular r:id="rId40"/>
    </p:embeddedFont>
    <p:embeddedFont>
      <p:font typeface="Lato Italics" charset="1" panose="020F0502020204030203"/>
      <p:regular r:id="rId41"/>
    </p:embeddedFont>
    <p:embeddedFont>
      <p:font typeface="Lato Bold Italics" charset="1" panose="020F0502020204030203"/>
      <p:regular r:id="rId42"/>
    </p:embeddedFont>
    <p:embeddedFont>
      <p:font typeface="Lato Thin" charset="1" panose="020F0502020204030203"/>
      <p:regular r:id="rId43"/>
    </p:embeddedFont>
    <p:embeddedFont>
      <p:font typeface="Lato Thin Italics" charset="1" panose="020F0502020204030203"/>
      <p:regular r:id="rId44"/>
    </p:embeddedFont>
    <p:embeddedFont>
      <p:font typeface="Lato Light" charset="1" panose="020F0502020204030203"/>
      <p:regular r:id="rId45"/>
    </p:embeddedFont>
    <p:embeddedFont>
      <p:font typeface="Lato Light Italics" charset="1" panose="020F0502020204030203"/>
      <p:regular r:id="rId46"/>
    </p:embeddedFont>
    <p:embeddedFont>
      <p:font typeface="Lato Heavy" charset="1" panose="020F0502020204030203"/>
      <p:regular r:id="rId47"/>
    </p:embeddedFont>
    <p:embeddedFont>
      <p:font typeface="Lato Heavy Italics" charset="1" panose="020F0502020204030203"/>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slides/slide1.xml" Type="http://schemas.openxmlformats.org/officeDocument/2006/relationships/slide"/><Relationship Id="rId5" Target="tableStyles.xml" Type="http://schemas.openxmlformats.org/officeDocument/2006/relationships/tableStyles"/><Relationship Id="rId50" Target="slides/slide2.xml" Type="http://schemas.openxmlformats.org/officeDocument/2006/relationships/slide"/><Relationship Id="rId51" Target="slides/slide3.xml" Type="http://schemas.openxmlformats.org/officeDocument/2006/relationships/slide"/><Relationship Id="rId52" Target="slides/slide4.xml" Type="http://schemas.openxmlformats.org/officeDocument/2006/relationships/slide"/><Relationship Id="rId53" Target="slides/slide5.xml" Type="http://schemas.openxmlformats.org/officeDocument/2006/relationships/slide"/><Relationship Id="rId54" Target="slides/slide6.xml" Type="http://schemas.openxmlformats.org/officeDocument/2006/relationships/slide"/><Relationship Id="rId55" Target="slides/slide7.xml" Type="http://schemas.openxmlformats.org/officeDocument/2006/relationships/slide"/><Relationship Id="rId56" Target="slides/slide8.xml" Type="http://schemas.openxmlformats.org/officeDocument/2006/relationships/slide"/><Relationship Id="rId57" Target="slides/slide9.xml" Type="http://schemas.openxmlformats.org/officeDocument/2006/relationships/slide"/><Relationship Id="rId58" Target="slides/slide10.xml" Type="http://schemas.openxmlformats.org/officeDocument/2006/relationships/slide"/><Relationship Id="rId59" Target="slides/slide11.xml" Type="http://schemas.openxmlformats.org/officeDocument/2006/relationships/slide"/><Relationship Id="rId6" Target="fonts/font6.fntdata" Type="http://schemas.openxmlformats.org/officeDocument/2006/relationships/font"/><Relationship Id="rId60" Target="slides/slide12.xml" Type="http://schemas.openxmlformats.org/officeDocument/2006/relationships/slide"/><Relationship Id="rId61" Target="slides/slide13.xml" Type="http://schemas.openxmlformats.org/officeDocument/2006/relationships/slide"/><Relationship Id="rId62" Target="notesMasters/notesMaster1.xml" Type="http://schemas.openxmlformats.org/officeDocument/2006/relationships/notesMaster"/><Relationship Id="rId63" Target="theme/theme2.xml" Type="http://schemas.openxmlformats.org/officeDocument/2006/relationships/theme"/><Relationship Id="rId64" Target="notesSlides/notesSlide1.xml" Type="http://schemas.openxmlformats.org/officeDocument/2006/relationships/notesSlide"/><Relationship Id="rId65" Target="notesSlides/notesSlide2.xml" Type="http://schemas.openxmlformats.org/officeDocument/2006/relationships/notesSlide"/><Relationship Id="rId66" Target="notesSlides/notesSlide3.xml" Type="http://schemas.openxmlformats.org/officeDocument/2006/relationships/notesSlide"/><Relationship Id="rId67" Target="notesSlides/notesSlide4.xml" Type="http://schemas.openxmlformats.org/officeDocument/2006/relationships/notesSlide"/><Relationship Id="rId68" Target="notesSlides/notesSlide5.xml" Type="http://schemas.openxmlformats.org/officeDocument/2006/relationships/notesSlide"/><Relationship Id="rId69" Target="notesSlides/notesSlide6.xml" Type="http://schemas.openxmlformats.org/officeDocument/2006/relationships/notesSlide"/><Relationship Id="rId7" Target="fonts/font7.fntdata" Type="http://schemas.openxmlformats.org/officeDocument/2006/relationships/font"/><Relationship Id="rId70" Target="notesSlides/notesSlide7.xml" Type="http://schemas.openxmlformats.org/officeDocument/2006/relationships/notesSlide"/><Relationship Id="rId71" Target="notesSlides/notesSlide8.xml" Type="http://schemas.openxmlformats.org/officeDocument/2006/relationships/notesSlide"/><Relationship Id="rId72" Target="notesSlides/notesSlide9.xml" Type="http://schemas.openxmlformats.org/officeDocument/2006/relationships/notesSlide"/><Relationship Id="rId73" Target="notesSlides/notesSlide10.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5.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5.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5.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5.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https://doi.org/10.1088/1742-6596/2161/1/012034" TargetMode="External" Type="http://schemas.openxmlformats.org/officeDocument/2006/relationships/hyperlink"/><Relationship Id="rId7" Target="https://doi.org/10.4137/BII.S4706" TargetMode="External" Type="http://schemas.openxmlformats.org/officeDocument/2006/relationships/hyperlink"/></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5.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7.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2" Target="../notesSlides/notesSlide5.xml" Type="http://schemas.openxmlformats.org/officeDocument/2006/relationships/notesSlide"/><Relationship Id="rId3" Target="../media/image5.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5.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20242" t="0" r="-20242" b="0"/>
              </a:stretch>
            </a:blipFill>
          </p:spPr>
        </p:sp>
      </p:grpSp>
      <p:sp>
        <p:nvSpPr>
          <p:cNvPr name="Freeform 4" id="4"/>
          <p:cNvSpPr/>
          <p:nvPr/>
        </p:nvSpPr>
        <p:spPr>
          <a:xfrm flipH="false" flipV="false" rot="0">
            <a:off x="0" y="-180826"/>
            <a:ext cx="3086100" cy="10467826"/>
          </a:xfrm>
          <a:custGeom>
            <a:avLst/>
            <a:gdLst/>
            <a:ahLst/>
            <a:cxnLst/>
            <a:rect r="r" b="b" t="t" l="l"/>
            <a:pathLst>
              <a:path h="10467826" w="3086100">
                <a:moveTo>
                  <a:pt x="0" y="0"/>
                </a:moveTo>
                <a:lnTo>
                  <a:pt x="3086100" y="0"/>
                </a:lnTo>
                <a:lnTo>
                  <a:pt x="3086100" y="10467826"/>
                </a:lnTo>
                <a:lnTo>
                  <a:pt x="0" y="10467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577096" y="2215579"/>
            <a:ext cx="13545348" cy="4308964"/>
          </a:xfrm>
          <a:prstGeom prst="rect">
            <a:avLst/>
          </a:prstGeom>
        </p:spPr>
        <p:txBody>
          <a:bodyPr anchor="t" rtlCol="false" tIns="0" lIns="0" bIns="0" rIns="0">
            <a:spAutoFit/>
          </a:bodyPr>
          <a:lstStyle/>
          <a:p>
            <a:pPr algn="l">
              <a:lnSpc>
                <a:spcPts val="5092"/>
              </a:lnSpc>
            </a:pPr>
            <a:r>
              <a:rPr lang="en-US" sz="3031">
                <a:solidFill>
                  <a:srgbClr val="593C8F"/>
                </a:solidFill>
                <a:latin typeface="League Spartan"/>
              </a:rPr>
              <a:t>SUICIDE RISK ASSESSMENT USING NLP AND MACHINE LEARNING</a:t>
            </a:r>
          </a:p>
          <a:p>
            <a:pPr algn="l">
              <a:lnSpc>
                <a:spcPts val="3499"/>
              </a:lnSpc>
            </a:pPr>
          </a:p>
          <a:p>
            <a:pPr algn="l">
              <a:lnSpc>
                <a:spcPts val="3499"/>
              </a:lnSpc>
            </a:pPr>
          </a:p>
          <a:p>
            <a:pPr algn="l">
              <a:lnSpc>
                <a:spcPts val="3499"/>
              </a:lnSpc>
            </a:pPr>
          </a:p>
        </p:txBody>
      </p:sp>
      <p:sp>
        <p:nvSpPr>
          <p:cNvPr name="AutoShape 6" id="6"/>
          <p:cNvSpPr/>
          <p:nvPr/>
        </p:nvSpPr>
        <p:spPr>
          <a:xfrm rot="10779285">
            <a:off x="3557998" y="3037798"/>
            <a:ext cx="9726272" cy="0"/>
          </a:xfrm>
          <a:prstGeom prst="line">
            <a:avLst/>
          </a:prstGeom>
          <a:ln cap="rnd" w="28575">
            <a:solidFill>
              <a:srgbClr val="000000"/>
            </a:solidFill>
            <a:prstDash val="solid"/>
            <a:headEnd type="none" len="sm" w="sm"/>
            <a:tailEnd type="none" len="sm" w="sm"/>
          </a:ln>
        </p:spPr>
      </p:sp>
      <p:sp>
        <p:nvSpPr>
          <p:cNvPr name="Freeform 7" id="7"/>
          <p:cNvSpPr/>
          <p:nvPr/>
        </p:nvSpPr>
        <p:spPr>
          <a:xfrm flipH="false" flipV="false" rot="0">
            <a:off x="3577136" y="1815777"/>
            <a:ext cx="13084230" cy="6934642"/>
          </a:xfrm>
          <a:custGeom>
            <a:avLst/>
            <a:gdLst/>
            <a:ahLst/>
            <a:cxnLst/>
            <a:rect r="r" b="b" t="t" l="l"/>
            <a:pathLst>
              <a:path h="6934642" w="13084230">
                <a:moveTo>
                  <a:pt x="0" y="0"/>
                </a:moveTo>
                <a:lnTo>
                  <a:pt x="13084230" y="0"/>
                </a:lnTo>
                <a:lnTo>
                  <a:pt x="13084230" y="6934642"/>
                </a:lnTo>
                <a:lnTo>
                  <a:pt x="0" y="6934642"/>
                </a:lnTo>
                <a:lnTo>
                  <a:pt x="0" y="0"/>
                </a:lnTo>
                <a:close/>
              </a:path>
            </a:pathLst>
          </a:custGeom>
          <a:blipFill>
            <a:blip r:embed="rId6">
              <a:alphaModFix amt="6999"/>
            </a:blip>
            <a:stretch>
              <a:fillRect l="0" t="0" r="0" b="0"/>
            </a:stretch>
          </a:blipFill>
        </p:spPr>
      </p:sp>
      <p:sp>
        <p:nvSpPr>
          <p:cNvPr name="TextBox 8" id="8"/>
          <p:cNvSpPr txBox="true"/>
          <p:nvPr/>
        </p:nvSpPr>
        <p:spPr>
          <a:xfrm rot="0">
            <a:off x="3577096" y="895616"/>
            <a:ext cx="12133078" cy="1202978"/>
          </a:xfrm>
          <a:prstGeom prst="rect">
            <a:avLst/>
          </a:prstGeom>
        </p:spPr>
        <p:txBody>
          <a:bodyPr anchor="t" rtlCol="false" tIns="0" lIns="0" bIns="0" rIns="0">
            <a:spAutoFit/>
          </a:bodyPr>
          <a:lstStyle/>
          <a:p>
            <a:pPr algn="l">
              <a:lnSpc>
                <a:spcPts val="10157"/>
              </a:lnSpc>
            </a:pPr>
            <a:r>
              <a:rPr lang="en-US" sz="6045">
                <a:solidFill>
                  <a:srgbClr val="000000"/>
                </a:solidFill>
                <a:latin typeface="Lato Bold"/>
              </a:rPr>
              <a:t>CSE431 Final Draft</a:t>
            </a:r>
          </a:p>
        </p:txBody>
      </p:sp>
      <p:sp>
        <p:nvSpPr>
          <p:cNvPr name="TextBox 9" id="9"/>
          <p:cNvSpPr txBox="true"/>
          <p:nvPr/>
        </p:nvSpPr>
        <p:spPr>
          <a:xfrm rot="0">
            <a:off x="3577136" y="3112690"/>
            <a:ext cx="11396457" cy="5903484"/>
          </a:xfrm>
          <a:prstGeom prst="rect">
            <a:avLst/>
          </a:prstGeom>
        </p:spPr>
        <p:txBody>
          <a:bodyPr anchor="t" rtlCol="false" tIns="0" lIns="0" bIns="0" rIns="0">
            <a:spAutoFit/>
          </a:bodyPr>
          <a:lstStyle/>
          <a:p>
            <a:pPr algn="l">
              <a:lnSpc>
                <a:spcPts val="4054"/>
              </a:lnSpc>
            </a:pPr>
            <a:r>
              <a:rPr lang="en-US" sz="2413">
                <a:solidFill>
                  <a:srgbClr val="000000"/>
                </a:solidFill>
                <a:latin typeface="Poppins"/>
              </a:rPr>
              <a:t>Submitted to: Annajiat Alim Rasel, Senior Lecturer, BRAC University</a:t>
            </a:r>
          </a:p>
          <a:p>
            <a:pPr algn="l">
              <a:lnSpc>
                <a:spcPts val="2352"/>
              </a:lnSpc>
            </a:pPr>
          </a:p>
          <a:p>
            <a:pPr algn="l">
              <a:lnSpc>
                <a:spcPts val="2352"/>
              </a:lnSpc>
            </a:pPr>
          </a:p>
          <a:p>
            <a:pPr algn="l">
              <a:lnSpc>
                <a:spcPts val="4054"/>
              </a:lnSpc>
            </a:pPr>
            <a:r>
              <a:rPr lang="en-US" sz="2413">
                <a:solidFill>
                  <a:srgbClr val="000000"/>
                </a:solidFill>
                <a:latin typeface="Poppins"/>
              </a:rPr>
              <a:t>Submitted by:</a:t>
            </a:r>
          </a:p>
          <a:p>
            <a:pPr algn="l">
              <a:lnSpc>
                <a:spcPts val="2352"/>
              </a:lnSpc>
            </a:pPr>
          </a:p>
          <a:p>
            <a:pPr algn="l">
              <a:lnSpc>
                <a:spcPts val="4054"/>
              </a:lnSpc>
            </a:pPr>
            <a:r>
              <a:rPr lang="en-US" sz="2413">
                <a:solidFill>
                  <a:srgbClr val="000000"/>
                </a:solidFill>
                <a:latin typeface="Poppins"/>
              </a:rPr>
              <a:t>Member 1: Hazra Mohammed Ahnaf Faiyaz , ID: 17241014</a:t>
            </a:r>
          </a:p>
          <a:p>
            <a:pPr algn="l">
              <a:lnSpc>
                <a:spcPts val="4054"/>
              </a:lnSpc>
            </a:pPr>
            <a:r>
              <a:rPr lang="en-US" sz="2413">
                <a:solidFill>
                  <a:srgbClr val="000000"/>
                </a:solidFill>
                <a:latin typeface="Poppins"/>
              </a:rPr>
              <a:t>Member 2: Sadman Sakib Nabil , ID: 19101501</a:t>
            </a:r>
          </a:p>
          <a:p>
            <a:pPr algn="l">
              <a:lnSpc>
                <a:spcPts val="2352"/>
              </a:lnSpc>
            </a:pPr>
          </a:p>
          <a:p>
            <a:pPr algn="l">
              <a:lnSpc>
                <a:spcPts val="4054"/>
              </a:lnSpc>
            </a:pPr>
            <a:r>
              <a:rPr lang="en-US" sz="2413">
                <a:solidFill>
                  <a:srgbClr val="000000"/>
                </a:solidFill>
                <a:latin typeface="Poppins"/>
              </a:rPr>
              <a:t>Group: 15</a:t>
            </a:r>
          </a:p>
          <a:p>
            <a:pPr algn="l">
              <a:lnSpc>
                <a:spcPts val="4054"/>
              </a:lnSpc>
            </a:pPr>
            <a:r>
              <a:rPr lang="en-US" sz="2413">
                <a:solidFill>
                  <a:srgbClr val="000000"/>
                </a:solidFill>
                <a:latin typeface="Poppins"/>
              </a:rPr>
              <a:t>Task 3</a:t>
            </a:r>
          </a:p>
          <a:p>
            <a:pPr algn="l">
              <a:lnSpc>
                <a:spcPts val="2352"/>
              </a:lnSpc>
            </a:pPr>
          </a:p>
          <a:p>
            <a:pPr algn="l">
              <a:lnSpc>
                <a:spcPts val="4054"/>
              </a:lnSpc>
            </a:pPr>
            <a:r>
              <a:rPr lang="en-US" sz="2413">
                <a:solidFill>
                  <a:srgbClr val="000000"/>
                </a:solidFill>
                <a:latin typeface="Poppins"/>
              </a:rPr>
              <a:t>RA: Md. Sabbir Hossain</a:t>
            </a:r>
          </a:p>
          <a:p>
            <a:pPr algn="l">
              <a:lnSpc>
                <a:spcPts val="4054"/>
              </a:lnSpc>
            </a:pPr>
            <a:r>
              <a:rPr lang="en-US" sz="2413">
                <a:solidFill>
                  <a:srgbClr val="000000"/>
                </a:solidFill>
                <a:latin typeface="Poppins"/>
              </a:rPr>
              <a:t>ST: Mehnaz Ara Fazal</a:t>
            </a:r>
          </a:p>
          <a:p>
            <a:pPr algn="l">
              <a:lnSpc>
                <a:spcPts val="2352"/>
              </a:lnSpc>
            </a:pPr>
          </a:p>
        </p:txBody>
      </p:sp>
      <p:sp>
        <p:nvSpPr>
          <p:cNvPr name="TextBox 10" id="10"/>
          <p:cNvSpPr txBox="true"/>
          <p:nvPr/>
        </p:nvSpPr>
        <p:spPr>
          <a:xfrm rot="0">
            <a:off x="17667955" y="9681422"/>
            <a:ext cx="141290" cy="353760"/>
          </a:xfrm>
          <a:prstGeom prst="rect">
            <a:avLst/>
          </a:prstGeom>
        </p:spPr>
        <p:txBody>
          <a:bodyPr anchor="t" rtlCol="false" tIns="0" lIns="0" bIns="0" rIns="0">
            <a:spAutoFit/>
          </a:bodyPr>
          <a:lstStyle/>
          <a:p>
            <a:pPr algn="ctr">
              <a:lnSpc>
                <a:spcPts val="2924"/>
              </a:lnSpc>
            </a:pPr>
            <a:r>
              <a:rPr lang="en-US" sz="2089">
                <a:solidFill>
                  <a:srgbClr val="000000"/>
                </a:solidFill>
                <a:latin typeface="Canva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20242" t="0" r="-20242" b="0"/>
              </a:stretch>
            </a:blipFill>
          </p:spPr>
        </p:sp>
      </p:grpSp>
      <p:sp>
        <p:nvSpPr>
          <p:cNvPr name="Freeform 4" id="4"/>
          <p:cNvSpPr/>
          <p:nvPr/>
        </p:nvSpPr>
        <p:spPr>
          <a:xfrm flipH="false" flipV="false" rot="0">
            <a:off x="15201900" y="-180826"/>
            <a:ext cx="3086100" cy="10467826"/>
          </a:xfrm>
          <a:custGeom>
            <a:avLst/>
            <a:gdLst/>
            <a:ahLst/>
            <a:cxnLst/>
            <a:rect r="r" b="b" t="t" l="l"/>
            <a:pathLst>
              <a:path h="10467826" w="3086100">
                <a:moveTo>
                  <a:pt x="0" y="0"/>
                </a:moveTo>
                <a:lnTo>
                  <a:pt x="3086100" y="0"/>
                </a:lnTo>
                <a:lnTo>
                  <a:pt x="3086100" y="10467826"/>
                </a:lnTo>
                <a:lnTo>
                  <a:pt x="0" y="10467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20" y="1294796"/>
            <a:ext cx="7938768" cy="938263"/>
          </a:xfrm>
          <a:prstGeom prst="rect">
            <a:avLst/>
          </a:prstGeom>
        </p:spPr>
        <p:txBody>
          <a:bodyPr anchor="t" rtlCol="false" tIns="0" lIns="0" bIns="0" rIns="0">
            <a:spAutoFit/>
          </a:bodyPr>
          <a:lstStyle/>
          <a:p>
            <a:pPr algn="l">
              <a:lnSpc>
                <a:spcPts val="7221"/>
              </a:lnSpc>
            </a:pPr>
            <a:r>
              <a:rPr lang="en-US" sz="4298">
                <a:solidFill>
                  <a:srgbClr val="593C8F"/>
                </a:solidFill>
                <a:latin typeface="League Spartan"/>
              </a:rPr>
              <a:t>LIMITATIONS</a:t>
            </a:r>
          </a:p>
        </p:txBody>
      </p:sp>
      <p:sp>
        <p:nvSpPr>
          <p:cNvPr name="AutoShape 6" id="6"/>
          <p:cNvSpPr/>
          <p:nvPr/>
        </p:nvSpPr>
        <p:spPr>
          <a:xfrm rot="2700000">
            <a:off x="1015250" y="2177292"/>
            <a:ext cx="26941" cy="0"/>
          </a:xfrm>
          <a:prstGeom prst="line">
            <a:avLst/>
          </a:prstGeom>
          <a:ln cap="rnd" w="19050">
            <a:solidFill>
              <a:srgbClr val="000000"/>
            </a:solidFill>
            <a:prstDash val="solid"/>
            <a:headEnd type="none" len="sm" w="sm"/>
            <a:tailEnd type="none" len="sm" w="sm"/>
          </a:ln>
        </p:spPr>
      </p:sp>
      <p:sp>
        <p:nvSpPr>
          <p:cNvPr name="AutoShape 7" id="7"/>
          <p:cNvSpPr/>
          <p:nvPr/>
        </p:nvSpPr>
        <p:spPr>
          <a:xfrm rot="49295">
            <a:off x="1010605" y="2242584"/>
            <a:ext cx="2657113" cy="0"/>
          </a:xfrm>
          <a:prstGeom prst="line">
            <a:avLst/>
          </a:prstGeom>
          <a:ln cap="rnd" w="28575">
            <a:solidFill>
              <a:srgbClr val="000000"/>
            </a:solidFill>
            <a:prstDash val="solid"/>
            <a:headEnd type="none" len="sm" w="sm"/>
            <a:tailEnd type="none" len="sm" w="sm"/>
          </a:ln>
        </p:spPr>
      </p:sp>
      <p:sp>
        <p:nvSpPr>
          <p:cNvPr name="TextBox 8" id="8"/>
          <p:cNvSpPr txBox="true"/>
          <p:nvPr/>
        </p:nvSpPr>
        <p:spPr>
          <a:xfrm rot="0">
            <a:off x="1038225" y="2770986"/>
            <a:ext cx="12767147" cy="4975257"/>
          </a:xfrm>
          <a:prstGeom prst="rect">
            <a:avLst/>
          </a:prstGeom>
        </p:spPr>
        <p:txBody>
          <a:bodyPr anchor="t" rtlCol="false" tIns="0" lIns="0" bIns="0" rIns="0">
            <a:spAutoFit/>
          </a:bodyPr>
          <a:lstStyle/>
          <a:p>
            <a:pPr algn="l" marL="399672" indent="-133224" lvl="2">
              <a:lnSpc>
                <a:spcPts val="2937"/>
              </a:lnSpc>
              <a:buFont typeface="Arial"/>
              <a:buChar char="⚬"/>
            </a:pPr>
            <a:r>
              <a:rPr lang="en-US" sz="1747">
                <a:solidFill>
                  <a:srgbClr val="000000"/>
                </a:solidFill>
                <a:latin typeface="Poppins"/>
              </a:rPr>
              <a:t>The dataset has been exclusively taken from the Reddit platform, which means it only caters to one specific group and may not give the same results for other platforms where textual data can be retrieved.</a:t>
            </a:r>
          </a:p>
          <a:p>
            <a:pPr algn="l" marL="320104" indent="-106701" lvl="2">
              <a:lnSpc>
                <a:spcPts val="2352"/>
              </a:lnSpc>
            </a:pPr>
          </a:p>
          <a:p>
            <a:pPr algn="l" marL="399672" indent="-133224" lvl="2">
              <a:lnSpc>
                <a:spcPts val="2937"/>
              </a:lnSpc>
              <a:buFont typeface="Arial"/>
              <a:buChar char="⚬"/>
            </a:pPr>
            <a:r>
              <a:rPr lang="en-US" sz="1747">
                <a:solidFill>
                  <a:srgbClr val="000000"/>
                </a:solidFill>
                <a:latin typeface="Poppins"/>
              </a:rPr>
              <a:t>The study might not consider external factors influencing mental health, such as societal and economic conditions, which could impact the validity of the conclusions and predictions.</a:t>
            </a:r>
          </a:p>
          <a:p>
            <a:pPr algn="l" marL="320104" indent="-106701" lvl="2">
              <a:lnSpc>
                <a:spcPts val="2352"/>
              </a:lnSpc>
            </a:pPr>
          </a:p>
          <a:p>
            <a:pPr algn="l" marL="399672" indent="-133224" lvl="2">
              <a:lnSpc>
                <a:spcPts val="2937"/>
              </a:lnSpc>
              <a:buFont typeface="Arial"/>
              <a:buChar char="⚬"/>
            </a:pPr>
            <a:r>
              <a:rPr lang="en-US" sz="1747">
                <a:solidFill>
                  <a:srgbClr val="000000"/>
                </a:solidFill>
                <a:latin typeface="Poppins"/>
              </a:rPr>
              <a:t>The choice of machine learning algorithms can impact the results. If the selected algorithms are not well-suited for the specific characteristics of depression and suicide data, the analysis may lack accuracy or fail to capture nuanced patterns.</a:t>
            </a:r>
          </a:p>
          <a:p>
            <a:pPr algn="l" marL="320104" indent="-106701" lvl="2">
              <a:lnSpc>
                <a:spcPts val="2352"/>
              </a:lnSpc>
            </a:pPr>
          </a:p>
          <a:p>
            <a:pPr algn="l" marL="399672" indent="-133224" lvl="2">
              <a:lnSpc>
                <a:spcPts val="2937"/>
              </a:lnSpc>
              <a:buFont typeface="Arial"/>
              <a:buChar char="⚬"/>
            </a:pPr>
            <a:r>
              <a:rPr lang="en-US" sz="1747">
                <a:solidFill>
                  <a:srgbClr val="000000"/>
                </a:solidFill>
                <a:latin typeface="Poppins"/>
              </a:rPr>
              <a:t>The applicability of the findings to broader populations or diverse cultural contexts might be limited. Models trained on specific datasets may not perform equally well when applied to different demographics or socio-cultural backgrounds.</a:t>
            </a:r>
          </a:p>
          <a:p>
            <a:pPr algn="l" marL="320104" indent="-106701" lvl="2">
              <a:lnSpc>
                <a:spcPts val="2352"/>
              </a:lnSpc>
            </a:pPr>
          </a:p>
          <a:p>
            <a:pPr algn="l" marL="320104" indent="-106701" lvl="2">
              <a:lnSpc>
                <a:spcPts val="2352"/>
              </a:lnSpc>
            </a:pPr>
          </a:p>
          <a:p>
            <a:pPr algn="l" marL="320104" indent="-106701" lvl="2">
              <a:lnSpc>
                <a:spcPts val="2352"/>
              </a:lnSpc>
            </a:pPr>
          </a:p>
        </p:txBody>
      </p:sp>
      <p:sp>
        <p:nvSpPr>
          <p:cNvPr name="TextBox 9" id="9"/>
          <p:cNvSpPr txBox="true"/>
          <p:nvPr/>
        </p:nvSpPr>
        <p:spPr>
          <a:xfrm rot="0">
            <a:off x="17574814" y="9681422"/>
            <a:ext cx="327573" cy="353760"/>
          </a:xfrm>
          <a:prstGeom prst="rect">
            <a:avLst/>
          </a:prstGeom>
        </p:spPr>
        <p:txBody>
          <a:bodyPr anchor="t" rtlCol="false" tIns="0" lIns="0" bIns="0" rIns="0">
            <a:spAutoFit/>
          </a:bodyPr>
          <a:lstStyle/>
          <a:p>
            <a:pPr algn="ctr">
              <a:lnSpc>
                <a:spcPts val="2924"/>
              </a:lnSpc>
            </a:pPr>
            <a:r>
              <a:rPr lang="en-US" sz="2089">
                <a:solidFill>
                  <a:srgbClr val="000000"/>
                </a:solidFill>
                <a:latin typeface="Canva Sans"/>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20242" t="0" r="-20242" b="0"/>
              </a:stretch>
            </a:blipFill>
          </p:spPr>
        </p:sp>
      </p:grpSp>
      <p:sp>
        <p:nvSpPr>
          <p:cNvPr name="Freeform 4" id="4"/>
          <p:cNvSpPr/>
          <p:nvPr/>
        </p:nvSpPr>
        <p:spPr>
          <a:xfrm flipH="false" flipV="false" rot="0">
            <a:off x="15201900" y="-180826"/>
            <a:ext cx="3086100" cy="10467826"/>
          </a:xfrm>
          <a:custGeom>
            <a:avLst/>
            <a:gdLst/>
            <a:ahLst/>
            <a:cxnLst/>
            <a:rect r="r" b="b" t="t" l="l"/>
            <a:pathLst>
              <a:path h="10467826" w="3086100">
                <a:moveTo>
                  <a:pt x="0" y="0"/>
                </a:moveTo>
                <a:lnTo>
                  <a:pt x="3086100" y="0"/>
                </a:lnTo>
                <a:lnTo>
                  <a:pt x="3086100" y="10467826"/>
                </a:lnTo>
                <a:lnTo>
                  <a:pt x="0" y="10467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845568" y="582539"/>
            <a:ext cx="7938768" cy="938263"/>
          </a:xfrm>
          <a:prstGeom prst="rect">
            <a:avLst/>
          </a:prstGeom>
        </p:spPr>
        <p:txBody>
          <a:bodyPr anchor="t" rtlCol="false" tIns="0" lIns="0" bIns="0" rIns="0">
            <a:spAutoFit/>
          </a:bodyPr>
          <a:lstStyle/>
          <a:p>
            <a:pPr algn="l">
              <a:lnSpc>
                <a:spcPts val="7221"/>
              </a:lnSpc>
            </a:pPr>
            <a:r>
              <a:rPr lang="en-US" sz="4298">
                <a:solidFill>
                  <a:srgbClr val="593C8F"/>
                </a:solidFill>
                <a:latin typeface="League Spartan"/>
              </a:rPr>
              <a:t>FUTURE WORK</a:t>
            </a:r>
          </a:p>
        </p:txBody>
      </p:sp>
      <p:sp>
        <p:nvSpPr>
          <p:cNvPr name="AutoShape 6" id="6"/>
          <p:cNvSpPr/>
          <p:nvPr/>
        </p:nvSpPr>
        <p:spPr>
          <a:xfrm rot="49295">
            <a:off x="827453" y="1530327"/>
            <a:ext cx="2657113" cy="0"/>
          </a:xfrm>
          <a:prstGeom prst="line">
            <a:avLst/>
          </a:prstGeom>
          <a:ln cap="rnd" w="28575">
            <a:solidFill>
              <a:srgbClr val="000000"/>
            </a:solidFill>
            <a:prstDash val="solid"/>
            <a:headEnd type="none" len="sm" w="sm"/>
            <a:tailEnd type="none" len="sm" w="sm"/>
          </a:ln>
        </p:spPr>
      </p:sp>
      <p:sp>
        <p:nvSpPr>
          <p:cNvPr name="TextBox 7" id="7"/>
          <p:cNvSpPr txBox="true"/>
          <p:nvPr/>
        </p:nvSpPr>
        <p:spPr>
          <a:xfrm rot="0">
            <a:off x="1038225" y="2770986"/>
            <a:ext cx="12767147" cy="4670457"/>
          </a:xfrm>
          <a:prstGeom prst="rect">
            <a:avLst/>
          </a:prstGeom>
        </p:spPr>
        <p:txBody>
          <a:bodyPr anchor="t" rtlCol="false" tIns="0" lIns="0" bIns="0" rIns="0">
            <a:spAutoFit/>
          </a:bodyPr>
          <a:lstStyle/>
          <a:p>
            <a:pPr algn="l" marL="399672" indent="-133224" lvl="2">
              <a:lnSpc>
                <a:spcPts val="2937"/>
              </a:lnSpc>
              <a:buFont typeface="Arial"/>
              <a:buChar char="⚬"/>
            </a:pPr>
            <a:r>
              <a:rPr lang="en-US" sz="1747">
                <a:solidFill>
                  <a:srgbClr val="000000"/>
                </a:solidFill>
                <a:latin typeface="Poppins"/>
              </a:rPr>
              <a:t>Use data from various other platforms to combine all the textual data to build a larger dataset.</a:t>
            </a:r>
          </a:p>
          <a:p>
            <a:pPr algn="l" marL="320104" indent="-106701" lvl="2">
              <a:lnSpc>
                <a:spcPts val="2352"/>
              </a:lnSpc>
            </a:pPr>
          </a:p>
          <a:p>
            <a:pPr algn="l" marL="399672" indent="-133224" lvl="2">
              <a:lnSpc>
                <a:spcPts val="2937"/>
              </a:lnSpc>
              <a:buFont typeface="Arial"/>
              <a:buChar char="⚬"/>
            </a:pPr>
            <a:r>
              <a:rPr lang="en-US" sz="1747">
                <a:solidFill>
                  <a:srgbClr val="000000"/>
                </a:solidFill>
                <a:latin typeface="Poppins"/>
              </a:rPr>
              <a:t>Incorporate the latest innovations in NLP and Machine Learning models to achieve higher accuracy overall.</a:t>
            </a:r>
          </a:p>
          <a:p>
            <a:pPr algn="l" marL="320104" indent="-106701" lvl="2">
              <a:lnSpc>
                <a:spcPts val="2352"/>
              </a:lnSpc>
            </a:pPr>
          </a:p>
          <a:p>
            <a:pPr algn="l" marL="399672" indent="-133224" lvl="2">
              <a:lnSpc>
                <a:spcPts val="2937"/>
              </a:lnSpc>
              <a:buFont typeface="Arial"/>
              <a:buChar char="⚬"/>
            </a:pPr>
            <a:r>
              <a:rPr lang="en-US" sz="1747">
                <a:solidFill>
                  <a:srgbClr val="000000"/>
                </a:solidFill>
                <a:latin typeface="Poppins"/>
              </a:rPr>
              <a:t>Conduct longitudinal studies to track changes in suicide-related factors over time. Understanding the dynamic nature of these factors could provide insights into how interventions and societal changes impact suicide rates.</a:t>
            </a:r>
          </a:p>
          <a:p>
            <a:pPr algn="l" marL="320104" indent="-106701" lvl="2">
              <a:lnSpc>
                <a:spcPts val="2352"/>
              </a:lnSpc>
            </a:pPr>
          </a:p>
          <a:p>
            <a:pPr algn="l" marL="399672" indent="-133224" lvl="2">
              <a:lnSpc>
                <a:spcPts val="2937"/>
              </a:lnSpc>
              <a:buFont typeface="Arial"/>
              <a:buChar char="⚬"/>
            </a:pPr>
            <a:r>
              <a:rPr lang="en-US" sz="1747">
                <a:solidFill>
                  <a:srgbClr val="000000"/>
                </a:solidFill>
                <a:latin typeface="Poppins"/>
              </a:rPr>
              <a:t>Develop more sophisticated machine learning models that can better predict and understand the complexities of suicide risk. This involves refining existing models, exploring new algorithms, and integrating diverse datasets for improved accuracy.</a:t>
            </a:r>
          </a:p>
          <a:p>
            <a:pPr algn="l" marL="320104" indent="-106701" lvl="2">
              <a:lnSpc>
                <a:spcPts val="2352"/>
              </a:lnSpc>
            </a:pPr>
          </a:p>
          <a:p>
            <a:pPr algn="l" marL="320104" indent="-106701" lvl="2">
              <a:lnSpc>
                <a:spcPts val="2352"/>
              </a:lnSpc>
            </a:pPr>
          </a:p>
          <a:p>
            <a:pPr algn="l" marL="320104" indent="-106701" lvl="2">
              <a:lnSpc>
                <a:spcPts val="2352"/>
              </a:lnSpc>
            </a:pPr>
          </a:p>
          <a:p>
            <a:pPr algn="l" marL="320104" indent="-106701" lvl="2">
              <a:lnSpc>
                <a:spcPts val="2352"/>
              </a:lnSpc>
            </a:pPr>
          </a:p>
          <a:p>
            <a:pPr algn="l" marL="320104" indent="-106701" lvl="2">
              <a:lnSpc>
                <a:spcPts val="2352"/>
              </a:lnSpc>
            </a:pPr>
          </a:p>
        </p:txBody>
      </p:sp>
      <p:sp>
        <p:nvSpPr>
          <p:cNvPr name="TextBox 8" id="8"/>
          <p:cNvSpPr txBox="true"/>
          <p:nvPr/>
        </p:nvSpPr>
        <p:spPr>
          <a:xfrm rot="0">
            <a:off x="17597356" y="9681422"/>
            <a:ext cx="282488" cy="353760"/>
          </a:xfrm>
          <a:prstGeom prst="rect">
            <a:avLst/>
          </a:prstGeom>
        </p:spPr>
        <p:txBody>
          <a:bodyPr anchor="t" rtlCol="false" tIns="0" lIns="0" bIns="0" rIns="0">
            <a:spAutoFit/>
          </a:bodyPr>
          <a:lstStyle/>
          <a:p>
            <a:pPr algn="ctr">
              <a:lnSpc>
                <a:spcPts val="2924"/>
              </a:lnSpc>
            </a:pPr>
            <a:r>
              <a:rPr lang="en-US" sz="2089">
                <a:solidFill>
                  <a:srgbClr val="000000"/>
                </a:solidFill>
                <a:latin typeface="Canva Sans"/>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20242" t="0" r="-20242" b="0"/>
              </a:stretch>
            </a:blipFill>
          </p:spPr>
        </p:sp>
      </p:grpSp>
      <p:sp>
        <p:nvSpPr>
          <p:cNvPr name="Freeform 4" id="4"/>
          <p:cNvSpPr/>
          <p:nvPr/>
        </p:nvSpPr>
        <p:spPr>
          <a:xfrm flipH="false" flipV="false" rot="0">
            <a:off x="15201900" y="-180826"/>
            <a:ext cx="3086100" cy="10467826"/>
          </a:xfrm>
          <a:custGeom>
            <a:avLst/>
            <a:gdLst/>
            <a:ahLst/>
            <a:cxnLst/>
            <a:rect r="r" b="b" t="t" l="l"/>
            <a:pathLst>
              <a:path h="10467826" w="3086100">
                <a:moveTo>
                  <a:pt x="0" y="0"/>
                </a:moveTo>
                <a:lnTo>
                  <a:pt x="3086100" y="0"/>
                </a:lnTo>
                <a:lnTo>
                  <a:pt x="3086100" y="10467826"/>
                </a:lnTo>
                <a:lnTo>
                  <a:pt x="0" y="10467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20" y="1294796"/>
            <a:ext cx="7938768" cy="938263"/>
          </a:xfrm>
          <a:prstGeom prst="rect">
            <a:avLst/>
          </a:prstGeom>
        </p:spPr>
        <p:txBody>
          <a:bodyPr anchor="t" rtlCol="false" tIns="0" lIns="0" bIns="0" rIns="0">
            <a:spAutoFit/>
          </a:bodyPr>
          <a:lstStyle/>
          <a:p>
            <a:pPr algn="l">
              <a:lnSpc>
                <a:spcPts val="7221"/>
              </a:lnSpc>
            </a:pPr>
            <a:r>
              <a:rPr lang="en-US" sz="4298">
                <a:solidFill>
                  <a:srgbClr val="593C8F"/>
                </a:solidFill>
                <a:latin typeface="League Spartan"/>
              </a:rPr>
              <a:t>CONCLUSION</a:t>
            </a:r>
          </a:p>
        </p:txBody>
      </p:sp>
      <p:sp>
        <p:nvSpPr>
          <p:cNvPr name="AutoShape 6" id="6"/>
          <p:cNvSpPr/>
          <p:nvPr/>
        </p:nvSpPr>
        <p:spPr>
          <a:xfrm rot="2700000">
            <a:off x="1015250" y="2177292"/>
            <a:ext cx="26941" cy="0"/>
          </a:xfrm>
          <a:prstGeom prst="line">
            <a:avLst/>
          </a:prstGeom>
          <a:ln cap="rnd" w="19050">
            <a:solidFill>
              <a:srgbClr val="000000"/>
            </a:solidFill>
            <a:prstDash val="solid"/>
            <a:headEnd type="none" len="sm" w="sm"/>
            <a:tailEnd type="none" len="sm" w="sm"/>
          </a:ln>
        </p:spPr>
      </p:sp>
      <p:sp>
        <p:nvSpPr>
          <p:cNvPr name="AutoShape 7" id="7"/>
          <p:cNvSpPr/>
          <p:nvPr/>
        </p:nvSpPr>
        <p:spPr>
          <a:xfrm rot="49295">
            <a:off x="1010605" y="2242584"/>
            <a:ext cx="2657113" cy="0"/>
          </a:xfrm>
          <a:prstGeom prst="line">
            <a:avLst/>
          </a:prstGeom>
          <a:ln cap="rnd" w="28575">
            <a:solidFill>
              <a:srgbClr val="000000"/>
            </a:solidFill>
            <a:prstDash val="solid"/>
            <a:headEnd type="none" len="sm" w="sm"/>
            <a:tailEnd type="none" len="sm" w="sm"/>
          </a:ln>
        </p:spPr>
      </p:sp>
      <p:sp>
        <p:nvSpPr>
          <p:cNvPr name="TextBox 8" id="8"/>
          <p:cNvSpPr txBox="true"/>
          <p:nvPr/>
        </p:nvSpPr>
        <p:spPr>
          <a:xfrm rot="0">
            <a:off x="1051789" y="3299441"/>
            <a:ext cx="13146288" cy="2819415"/>
          </a:xfrm>
          <a:prstGeom prst="rect">
            <a:avLst/>
          </a:prstGeom>
        </p:spPr>
        <p:txBody>
          <a:bodyPr anchor="t" rtlCol="false" tIns="0" lIns="0" bIns="0" rIns="0">
            <a:spAutoFit/>
          </a:bodyPr>
          <a:lstStyle/>
          <a:p>
            <a:pPr algn="l">
              <a:lnSpc>
                <a:spcPts val="2890"/>
              </a:lnSpc>
            </a:pPr>
            <a:r>
              <a:rPr lang="en-US" sz="1719">
                <a:solidFill>
                  <a:srgbClr val="000000"/>
                </a:solidFill>
                <a:latin typeface="Poppins"/>
              </a:rPr>
              <a:t>In summary, suicide poses a global challenge necessitating a comprehensive approach. Recognizing diverse triggers, including mental health issues and societal factors, is crucial. Ongoing research, particularly in refining machine learning models and Natural Language Processing, holds promise for enhancing predictive capabilities. Future efforts should prioritize longitudinal studies, cross-cultural analyses, and innovative interventions like real-time monitoring. Ethical considerations, community engagement, and interdisciplinary collaboration are vital for responsible and effective suicide prevention. Embracing these insights and future directions can pave the way for a more compassionate and informed approach to mitigating the impact of suicide on individuals and society.</a:t>
            </a:r>
          </a:p>
          <a:p>
            <a:pPr algn="l">
              <a:lnSpc>
                <a:spcPts val="2352"/>
              </a:lnSpc>
            </a:pPr>
          </a:p>
        </p:txBody>
      </p:sp>
      <p:sp>
        <p:nvSpPr>
          <p:cNvPr name="TextBox 9" id="9"/>
          <p:cNvSpPr txBox="true"/>
          <p:nvPr/>
        </p:nvSpPr>
        <p:spPr>
          <a:xfrm rot="0">
            <a:off x="17595161" y="9681422"/>
            <a:ext cx="286878" cy="353760"/>
          </a:xfrm>
          <a:prstGeom prst="rect">
            <a:avLst/>
          </a:prstGeom>
        </p:spPr>
        <p:txBody>
          <a:bodyPr anchor="t" rtlCol="false" tIns="0" lIns="0" bIns="0" rIns="0">
            <a:spAutoFit/>
          </a:bodyPr>
          <a:lstStyle/>
          <a:p>
            <a:pPr algn="ctr">
              <a:lnSpc>
                <a:spcPts val="2924"/>
              </a:lnSpc>
            </a:pPr>
            <a:r>
              <a:rPr lang="en-US" sz="2089">
                <a:solidFill>
                  <a:srgbClr val="000000"/>
                </a:solidFill>
                <a:latin typeface="Canva Sans"/>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20242" t="0" r="-20242" b="0"/>
              </a:stretch>
            </a:blipFill>
          </p:spPr>
        </p:sp>
      </p:grpSp>
      <p:sp>
        <p:nvSpPr>
          <p:cNvPr name="Freeform 4" id="4"/>
          <p:cNvSpPr/>
          <p:nvPr/>
        </p:nvSpPr>
        <p:spPr>
          <a:xfrm flipH="false" flipV="false" rot="0">
            <a:off x="15201900" y="-180826"/>
            <a:ext cx="3086100" cy="10467826"/>
          </a:xfrm>
          <a:custGeom>
            <a:avLst/>
            <a:gdLst/>
            <a:ahLst/>
            <a:cxnLst/>
            <a:rect r="r" b="b" t="t" l="l"/>
            <a:pathLst>
              <a:path h="10467826" w="3086100">
                <a:moveTo>
                  <a:pt x="0" y="0"/>
                </a:moveTo>
                <a:lnTo>
                  <a:pt x="3086100" y="0"/>
                </a:lnTo>
                <a:lnTo>
                  <a:pt x="3086100" y="10467826"/>
                </a:lnTo>
                <a:lnTo>
                  <a:pt x="0" y="10467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20" y="1294796"/>
            <a:ext cx="7938768" cy="938263"/>
          </a:xfrm>
          <a:prstGeom prst="rect">
            <a:avLst/>
          </a:prstGeom>
        </p:spPr>
        <p:txBody>
          <a:bodyPr anchor="t" rtlCol="false" tIns="0" lIns="0" bIns="0" rIns="0">
            <a:spAutoFit/>
          </a:bodyPr>
          <a:lstStyle/>
          <a:p>
            <a:pPr algn="l">
              <a:lnSpc>
                <a:spcPts val="7221"/>
              </a:lnSpc>
            </a:pPr>
            <a:r>
              <a:rPr lang="en-US" sz="4298">
                <a:solidFill>
                  <a:srgbClr val="593C8F"/>
                </a:solidFill>
                <a:latin typeface="League Spartan"/>
              </a:rPr>
              <a:t>REFERENCES:</a:t>
            </a:r>
          </a:p>
        </p:txBody>
      </p:sp>
      <p:sp>
        <p:nvSpPr>
          <p:cNvPr name="AutoShape 6" id="6"/>
          <p:cNvSpPr/>
          <p:nvPr/>
        </p:nvSpPr>
        <p:spPr>
          <a:xfrm rot="2700000">
            <a:off x="1015250" y="2177292"/>
            <a:ext cx="26941" cy="0"/>
          </a:xfrm>
          <a:prstGeom prst="line">
            <a:avLst/>
          </a:prstGeom>
          <a:ln cap="rnd" w="19050">
            <a:solidFill>
              <a:srgbClr val="000000"/>
            </a:solidFill>
            <a:prstDash val="solid"/>
            <a:headEnd type="none" len="sm" w="sm"/>
            <a:tailEnd type="none" len="sm" w="sm"/>
          </a:ln>
        </p:spPr>
      </p:sp>
      <p:sp>
        <p:nvSpPr>
          <p:cNvPr name="AutoShape 7" id="7"/>
          <p:cNvSpPr/>
          <p:nvPr/>
        </p:nvSpPr>
        <p:spPr>
          <a:xfrm rot="49295">
            <a:off x="1010605" y="2242584"/>
            <a:ext cx="2657113" cy="0"/>
          </a:xfrm>
          <a:prstGeom prst="line">
            <a:avLst/>
          </a:prstGeom>
          <a:ln cap="rnd" w="28575">
            <a:solidFill>
              <a:srgbClr val="000000"/>
            </a:solidFill>
            <a:prstDash val="solid"/>
            <a:headEnd type="none" len="sm" w="sm"/>
            <a:tailEnd type="none" len="sm" w="sm"/>
          </a:ln>
        </p:spPr>
      </p:sp>
      <p:sp>
        <p:nvSpPr>
          <p:cNvPr name="TextBox 8" id="8"/>
          <p:cNvSpPr txBox="true"/>
          <p:nvPr/>
        </p:nvSpPr>
        <p:spPr>
          <a:xfrm rot="0">
            <a:off x="1028700" y="2688935"/>
            <a:ext cx="13685569" cy="4356837"/>
          </a:xfrm>
          <a:prstGeom prst="rect">
            <a:avLst/>
          </a:prstGeom>
        </p:spPr>
        <p:txBody>
          <a:bodyPr anchor="t" rtlCol="false" tIns="0" lIns="0" bIns="0" rIns="0">
            <a:spAutoFit/>
          </a:bodyPr>
          <a:lstStyle/>
          <a:p>
            <a:pPr algn="l" marL="393300" indent="-131100" lvl="2">
              <a:lnSpc>
                <a:spcPts val="2890"/>
              </a:lnSpc>
              <a:buFont typeface="Arial"/>
              <a:buChar char="⚬"/>
            </a:pPr>
            <a:r>
              <a:rPr lang="en-US" sz="1719">
                <a:solidFill>
                  <a:srgbClr val="000000"/>
                </a:solidFill>
                <a:latin typeface="Poppins"/>
              </a:rPr>
              <a:t>Jain, P., Srinivas, K. R., &amp; Vichare, A. (2022). Depression and Suicide Analysis Using Machine Learning and NLP. Journal of Physics: Conference Series, 2161, 012034. Published under license by IOP Publishing Ltd. doi: </a:t>
            </a:r>
            <a:r>
              <a:rPr lang="en-US" sz="1719" u="sng">
                <a:solidFill>
                  <a:srgbClr val="000000"/>
                </a:solidFill>
                <a:latin typeface="Poppins"/>
                <a:hlinkClick r:id="rId6" tooltip="https://doi.org/10.1088/1742-6596/2161/1/012034"/>
              </a:rPr>
              <a:t>10.1088/1742-6596/2161/1/012034</a:t>
            </a:r>
            <a:r>
              <a:rPr lang="en-US" sz="1719">
                <a:solidFill>
                  <a:srgbClr val="000000"/>
                </a:solidFill>
                <a:latin typeface="Poppins"/>
              </a:rPr>
              <a:t> [1]</a:t>
            </a:r>
          </a:p>
          <a:p>
            <a:pPr algn="l" marL="320128" indent="-106709" lvl="2">
              <a:lnSpc>
                <a:spcPts val="2352"/>
              </a:lnSpc>
            </a:pPr>
          </a:p>
          <a:p>
            <a:pPr algn="l" marL="320128" indent="-106709" lvl="2">
              <a:lnSpc>
                <a:spcPts val="2352"/>
              </a:lnSpc>
            </a:pPr>
          </a:p>
          <a:p>
            <a:pPr algn="l" marL="393300" indent="-131100" lvl="2">
              <a:lnSpc>
                <a:spcPts val="2890"/>
              </a:lnSpc>
              <a:buFont typeface="Arial"/>
              <a:buChar char="⚬"/>
            </a:pPr>
            <a:r>
              <a:rPr lang="en-US" sz="1719">
                <a:solidFill>
                  <a:srgbClr val="000000"/>
                </a:solidFill>
                <a:latin typeface="Poppins"/>
              </a:rPr>
              <a:t>Fernandes, A.C., Dutta, R., Velupillai, S. et al. Identifying Suicide Ideation and Suicidal Attempts in a Psychiatric Clinical Research Database using Natural Language Processing. Sci Rep 8, 7426 (2018). https://doi.org/10.1038/s41598-018-25773-2</a:t>
            </a:r>
          </a:p>
          <a:p>
            <a:pPr algn="l" marL="320128" indent="-106709" lvl="2">
              <a:lnSpc>
                <a:spcPts val="2352"/>
              </a:lnSpc>
            </a:pPr>
          </a:p>
          <a:p>
            <a:pPr algn="l" marL="320128" indent="-106709" lvl="2">
              <a:lnSpc>
                <a:spcPts val="2352"/>
              </a:lnSpc>
            </a:pPr>
          </a:p>
          <a:p>
            <a:pPr algn="l" marL="393300" indent="-131100" lvl="2">
              <a:lnSpc>
                <a:spcPts val="2890"/>
              </a:lnSpc>
              <a:buFont typeface="Arial"/>
              <a:buChar char="⚬"/>
            </a:pPr>
            <a:r>
              <a:rPr lang="en-US" sz="1719">
                <a:solidFill>
                  <a:srgbClr val="000000"/>
                </a:solidFill>
                <a:latin typeface="Poppins"/>
              </a:rPr>
              <a:t>Pestian J, Nasrallah H, Matykiewicz P, Bennett A, Leenaars A. Suicide Note Classification Using Natural Language Processing: A Content Analysis. Biomedical Informatics Insights. 2010;3. doi:</a:t>
            </a:r>
            <a:r>
              <a:rPr lang="en-US" sz="1719" u="sng">
                <a:solidFill>
                  <a:srgbClr val="000000"/>
                </a:solidFill>
                <a:latin typeface="Poppins"/>
                <a:hlinkClick r:id="rId7" tooltip="https://doi.org/10.4137/BII.S4706"/>
              </a:rPr>
              <a:t>10.4137/BII.S4706</a:t>
            </a:r>
            <a:r>
              <a:rPr lang="en-US" sz="1719">
                <a:solidFill>
                  <a:srgbClr val="000000"/>
                </a:solidFill>
                <a:latin typeface="Poppins"/>
              </a:rPr>
              <a:t> [3]</a:t>
            </a:r>
          </a:p>
          <a:p>
            <a:pPr algn="l" marL="320128" indent="-106709" lvl="2">
              <a:lnSpc>
                <a:spcPts val="2352"/>
              </a:lnSpc>
            </a:pPr>
          </a:p>
          <a:p>
            <a:pPr algn="l" marL="320128" indent="-106709" lvl="2">
              <a:lnSpc>
                <a:spcPts val="2352"/>
              </a:lnSpc>
            </a:pPr>
          </a:p>
        </p:txBody>
      </p:sp>
      <p:sp>
        <p:nvSpPr>
          <p:cNvPr name="TextBox 9" id="9"/>
          <p:cNvSpPr txBox="true"/>
          <p:nvPr/>
        </p:nvSpPr>
        <p:spPr>
          <a:xfrm rot="0">
            <a:off x="17591046" y="9681422"/>
            <a:ext cx="295108" cy="353760"/>
          </a:xfrm>
          <a:prstGeom prst="rect">
            <a:avLst/>
          </a:prstGeom>
        </p:spPr>
        <p:txBody>
          <a:bodyPr anchor="t" rtlCol="false" tIns="0" lIns="0" bIns="0" rIns="0">
            <a:spAutoFit/>
          </a:bodyPr>
          <a:lstStyle/>
          <a:p>
            <a:pPr algn="ctr">
              <a:lnSpc>
                <a:spcPts val="2924"/>
              </a:lnSpc>
            </a:pPr>
            <a:r>
              <a:rPr lang="en-US" sz="2089">
                <a:solidFill>
                  <a:srgbClr val="000000"/>
                </a:solidFill>
                <a:latin typeface="Canva Sans"/>
              </a:rPr>
              <a:t>13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240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20242" t="0" r="-20242" b="0"/>
              </a:stretch>
            </a:blipFill>
          </p:spPr>
        </p:sp>
      </p:grpSp>
      <p:sp>
        <p:nvSpPr>
          <p:cNvPr name="Freeform 4" id="4"/>
          <p:cNvSpPr/>
          <p:nvPr/>
        </p:nvSpPr>
        <p:spPr>
          <a:xfrm flipH="false" flipV="false" rot="0">
            <a:off x="15211425" y="-180826"/>
            <a:ext cx="3086100" cy="10467826"/>
          </a:xfrm>
          <a:custGeom>
            <a:avLst/>
            <a:gdLst/>
            <a:ahLst/>
            <a:cxnLst/>
            <a:rect r="r" b="b" t="t" l="l"/>
            <a:pathLst>
              <a:path h="10467826" w="3086100">
                <a:moveTo>
                  <a:pt x="0" y="0"/>
                </a:moveTo>
                <a:lnTo>
                  <a:pt x="3086100" y="0"/>
                </a:lnTo>
                <a:lnTo>
                  <a:pt x="3086100" y="10467826"/>
                </a:lnTo>
                <a:lnTo>
                  <a:pt x="0" y="10467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81016" y="270612"/>
            <a:ext cx="4957463" cy="938263"/>
          </a:xfrm>
          <a:prstGeom prst="rect">
            <a:avLst/>
          </a:prstGeom>
        </p:spPr>
        <p:txBody>
          <a:bodyPr anchor="t" rtlCol="false" tIns="0" lIns="0" bIns="0" rIns="0">
            <a:spAutoFit/>
          </a:bodyPr>
          <a:lstStyle/>
          <a:p>
            <a:pPr algn="l">
              <a:lnSpc>
                <a:spcPts val="7221"/>
              </a:lnSpc>
            </a:pPr>
            <a:r>
              <a:rPr lang="en-US" sz="4298">
                <a:solidFill>
                  <a:srgbClr val="593C8F"/>
                </a:solidFill>
                <a:latin typeface="League Spartan"/>
              </a:rPr>
              <a:t>INTRODUCTION</a:t>
            </a:r>
          </a:p>
        </p:txBody>
      </p:sp>
      <p:sp>
        <p:nvSpPr>
          <p:cNvPr name="TextBox 6" id="6"/>
          <p:cNvSpPr txBox="true"/>
          <p:nvPr/>
        </p:nvSpPr>
        <p:spPr>
          <a:xfrm rot="0">
            <a:off x="436879" y="1563929"/>
            <a:ext cx="14653095" cy="6489732"/>
          </a:xfrm>
          <a:prstGeom prst="rect">
            <a:avLst/>
          </a:prstGeom>
        </p:spPr>
        <p:txBody>
          <a:bodyPr anchor="t" rtlCol="false" tIns="0" lIns="0" bIns="0" rIns="0">
            <a:spAutoFit/>
          </a:bodyPr>
          <a:lstStyle/>
          <a:p>
            <a:pPr algn="l">
              <a:lnSpc>
                <a:spcPts val="2284"/>
              </a:lnSpc>
            </a:pPr>
          </a:p>
          <a:p>
            <a:pPr algn="l">
              <a:lnSpc>
                <a:spcPts val="2284"/>
              </a:lnSpc>
            </a:pPr>
          </a:p>
          <a:p>
            <a:pPr algn="l" marL="399672" indent="-133224" lvl="2">
              <a:lnSpc>
                <a:spcPts val="2937"/>
              </a:lnSpc>
              <a:buFont typeface="Arial"/>
              <a:buChar char="⚬"/>
            </a:pPr>
            <a:r>
              <a:rPr lang="en-US" sz="1747">
                <a:solidFill>
                  <a:srgbClr val="000000"/>
                </a:solidFill>
                <a:latin typeface="Poppins"/>
              </a:rPr>
              <a:t>Global Impact</a:t>
            </a:r>
          </a:p>
          <a:p>
            <a:pPr algn="l" marL="320104" indent="-106701" lvl="2">
              <a:lnSpc>
                <a:spcPts val="2352"/>
              </a:lnSpc>
            </a:pPr>
          </a:p>
          <a:p>
            <a:pPr algn="l" marL="399672" indent="-133224" lvl="2">
              <a:lnSpc>
                <a:spcPts val="2937"/>
              </a:lnSpc>
              <a:buFont typeface="Arial"/>
              <a:buChar char="⚬"/>
            </a:pPr>
            <a:r>
              <a:rPr lang="en-US" sz="1747">
                <a:solidFill>
                  <a:srgbClr val="000000"/>
                </a:solidFill>
                <a:latin typeface="Poppins"/>
              </a:rPr>
              <a:t>Magnitude</a:t>
            </a:r>
          </a:p>
          <a:p>
            <a:pPr algn="l" marL="320104" indent="-106701" lvl="2">
              <a:lnSpc>
                <a:spcPts val="2352"/>
              </a:lnSpc>
            </a:pPr>
          </a:p>
          <a:p>
            <a:pPr algn="l" marL="399672" indent="-133224" lvl="2">
              <a:lnSpc>
                <a:spcPts val="2937"/>
              </a:lnSpc>
              <a:buFont typeface="Arial"/>
              <a:buChar char="⚬"/>
            </a:pPr>
            <a:r>
              <a:rPr lang="en-US" sz="1747">
                <a:solidFill>
                  <a:srgbClr val="000000"/>
                </a:solidFill>
                <a:latin typeface="Poppins"/>
              </a:rPr>
              <a:t>Public Health Challenge</a:t>
            </a:r>
          </a:p>
          <a:p>
            <a:pPr algn="l" marL="320104" indent="-106701" lvl="2">
              <a:lnSpc>
                <a:spcPts val="2352"/>
              </a:lnSpc>
            </a:pPr>
          </a:p>
          <a:p>
            <a:pPr algn="l" marL="399672" indent="-133224" lvl="2">
              <a:lnSpc>
                <a:spcPts val="2937"/>
              </a:lnSpc>
              <a:buFont typeface="Arial"/>
              <a:buChar char="⚬"/>
            </a:pPr>
            <a:r>
              <a:rPr lang="en-US" sz="1747">
                <a:solidFill>
                  <a:srgbClr val="000000"/>
                </a:solidFill>
                <a:latin typeface="Poppins"/>
              </a:rPr>
              <a:t>Understanding Triggers</a:t>
            </a:r>
          </a:p>
          <a:p>
            <a:pPr algn="l" marL="320104" indent="-106701" lvl="2">
              <a:lnSpc>
                <a:spcPts val="2352"/>
              </a:lnSpc>
            </a:pPr>
          </a:p>
          <a:p>
            <a:pPr algn="l" marL="399672" indent="-133224" lvl="2">
              <a:lnSpc>
                <a:spcPts val="2937"/>
              </a:lnSpc>
              <a:buFont typeface="Arial"/>
              <a:buChar char="⚬"/>
            </a:pPr>
            <a:r>
              <a:rPr lang="en-US" sz="1747">
                <a:solidFill>
                  <a:srgbClr val="000000"/>
                </a:solidFill>
                <a:latin typeface="Poppins"/>
              </a:rPr>
              <a:t>Need for Research</a:t>
            </a:r>
          </a:p>
          <a:p>
            <a:pPr algn="l" marL="320104" indent="-106701" lvl="2">
              <a:lnSpc>
                <a:spcPts val="2352"/>
              </a:lnSpc>
            </a:pPr>
          </a:p>
          <a:p>
            <a:pPr algn="l" marL="399672" indent="-133224" lvl="2">
              <a:lnSpc>
                <a:spcPts val="2937"/>
              </a:lnSpc>
              <a:buFont typeface="Arial"/>
              <a:buChar char="⚬"/>
            </a:pPr>
            <a:r>
              <a:rPr lang="en-US" sz="1747">
                <a:solidFill>
                  <a:srgbClr val="000000"/>
                </a:solidFill>
                <a:latin typeface="Poppins"/>
              </a:rPr>
              <a:t>Research Focus</a:t>
            </a:r>
          </a:p>
          <a:p>
            <a:pPr algn="l" marL="320104" indent="-106701" lvl="2">
              <a:lnSpc>
                <a:spcPts val="2352"/>
              </a:lnSpc>
            </a:pPr>
          </a:p>
          <a:p>
            <a:pPr algn="l" marL="399672" indent="-133224" lvl="2">
              <a:lnSpc>
                <a:spcPts val="2937"/>
              </a:lnSpc>
              <a:buFont typeface="Arial"/>
              <a:buChar char="⚬"/>
            </a:pPr>
            <a:r>
              <a:rPr lang="en-US" sz="1747">
                <a:solidFill>
                  <a:srgbClr val="000000"/>
                </a:solidFill>
                <a:latin typeface="Poppins"/>
              </a:rPr>
              <a:t>Machine Learning and NLP</a:t>
            </a:r>
          </a:p>
          <a:p>
            <a:pPr algn="l" marL="320104" indent="-106701" lvl="2">
              <a:lnSpc>
                <a:spcPts val="2352"/>
              </a:lnSpc>
            </a:pPr>
          </a:p>
          <a:p>
            <a:pPr algn="l" marL="399672" indent="-133224" lvl="2">
              <a:lnSpc>
                <a:spcPts val="2937"/>
              </a:lnSpc>
              <a:buFont typeface="Arial"/>
              <a:buChar char="⚬"/>
            </a:pPr>
            <a:r>
              <a:rPr lang="en-US" sz="1747">
                <a:solidFill>
                  <a:srgbClr val="000000"/>
                </a:solidFill>
                <a:latin typeface="Poppins"/>
              </a:rPr>
              <a:t>Scope Clarification</a:t>
            </a:r>
          </a:p>
          <a:p>
            <a:pPr algn="l" marL="320104" indent="-106701" lvl="2">
              <a:lnSpc>
                <a:spcPts val="2352"/>
              </a:lnSpc>
            </a:pPr>
          </a:p>
          <a:p>
            <a:pPr algn="l" marL="320104" indent="-106701" lvl="2">
              <a:lnSpc>
                <a:spcPts val="2352"/>
              </a:lnSpc>
            </a:pPr>
          </a:p>
          <a:p>
            <a:pPr algn="l" marL="320104" indent="-106701" lvl="2">
              <a:lnSpc>
                <a:spcPts val="2352"/>
              </a:lnSpc>
            </a:pPr>
          </a:p>
          <a:p>
            <a:pPr algn="l" marL="320104" indent="-106701" lvl="2">
              <a:lnSpc>
                <a:spcPts val="2352"/>
              </a:lnSpc>
            </a:pPr>
          </a:p>
        </p:txBody>
      </p:sp>
      <p:sp>
        <p:nvSpPr>
          <p:cNvPr name="AutoShape 7" id="7"/>
          <p:cNvSpPr/>
          <p:nvPr/>
        </p:nvSpPr>
        <p:spPr>
          <a:xfrm rot="49295">
            <a:off x="561829" y="1218399"/>
            <a:ext cx="2657113" cy="0"/>
          </a:xfrm>
          <a:prstGeom prst="line">
            <a:avLst/>
          </a:prstGeom>
          <a:ln cap="rnd" w="28575">
            <a:solidFill>
              <a:srgbClr val="000000"/>
            </a:solidFill>
            <a:prstDash val="solid"/>
            <a:headEnd type="none" len="sm" w="sm"/>
            <a:tailEnd type="none" len="sm" w="sm"/>
          </a:ln>
        </p:spPr>
      </p:sp>
      <p:sp>
        <p:nvSpPr>
          <p:cNvPr name="Freeform 8" id="8"/>
          <p:cNvSpPr/>
          <p:nvPr/>
        </p:nvSpPr>
        <p:spPr>
          <a:xfrm flipH="false" flipV="false" rot="0">
            <a:off x="5538479" y="3163998"/>
            <a:ext cx="6818294" cy="3008572"/>
          </a:xfrm>
          <a:custGeom>
            <a:avLst/>
            <a:gdLst/>
            <a:ahLst/>
            <a:cxnLst/>
            <a:rect r="r" b="b" t="t" l="l"/>
            <a:pathLst>
              <a:path h="3008572" w="6818294">
                <a:moveTo>
                  <a:pt x="0" y="0"/>
                </a:moveTo>
                <a:lnTo>
                  <a:pt x="6818294" y="0"/>
                </a:lnTo>
                <a:lnTo>
                  <a:pt x="6818294" y="3008573"/>
                </a:lnTo>
                <a:lnTo>
                  <a:pt x="0" y="3008573"/>
                </a:lnTo>
                <a:lnTo>
                  <a:pt x="0" y="0"/>
                </a:lnTo>
                <a:close/>
              </a:path>
            </a:pathLst>
          </a:custGeom>
          <a:blipFill>
            <a:blip r:embed="rId6"/>
            <a:stretch>
              <a:fillRect l="0" t="0" r="0" b="0"/>
            </a:stretch>
          </a:blipFill>
        </p:spPr>
      </p:sp>
      <p:sp>
        <p:nvSpPr>
          <p:cNvPr name="TextBox 9" id="9"/>
          <p:cNvSpPr txBox="true"/>
          <p:nvPr/>
        </p:nvSpPr>
        <p:spPr>
          <a:xfrm rot="0">
            <a:off x="17665761" y="9681422"/>
            <a:ext cx="145679" cy="353760"/>
          </a:xfrm>
          <a:prstGeom prst="rect">
            <a:avLst/>
          </a:prstGeom>
        </p:spPr>
        <p:txBody>
          <a:bodyPr anchor="t" rtlCol="false" tIns="0" lIns="0" bIns="0" rIns="0">
            <a:spAutoFit/>
          </a:bodyPr>
          <a:lstStyle/>
          <a:p>
            <a:pPr algn="ctr">
              <a:lnSpc>
                <a:spcPts val="2924"/>
              </a:lnSpc>
            </a:pPr>
            <a:r>
              <a:rPr lang="en-US" sz="2089">
                <a:solidFill>
                  <a:srgbClr val="000000"/>
                </a:solidFill>
                <a:latin typeface="Canva Sans"/>
              </a:rPr>
              <a:t>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86607" y="844039"/>
            <a:ext cx="12828685" cy="7216135"/>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alphaModFix amt="19999"/>
              </a:blip>
              <a:stretch>
                <a:fillRect l="-6250" t="0" r="-6250" b="0"/>
              </a:stretch>
            </a:blipFill>
          </p:spPr>
        </p:sp>
      </p:grpSp>
      <p:sp>
        <p:nvSpPr>
          <p:cNvPr name="Freeform 4" id="4"/>
          <p:cNvSpPr/>
          <p:nvPr/>
        </p:nvSpPr>
        <p:spPr>
          <a:xfrm flipH="false" flipV="false" rot="0">
            <a:off x="15201900" y="-180826"/>
            <a:ext cx="3086100" cy="10467826"/>
          </a:xfrm>
          <a:custGeom>
            <a:avLst/>
            <a:gdLst/>
            <a:ahLst/>
            <a:cxnLst/>
            <a:rect r="r" b="b" t="t" l="l"/>
            <a:pathLst>
              <a:path h="10467826" w="3086100">
                <a:moveTo>
                  <a:pt x="0" y="0"/>
                </a:moveTo>
                <a:lnTo>
                  <a:pt x="3086100" y="0"/>
                </a:lnTo>
                <a:lnTo>
                  <a:pt x="3086100" y="10467826"/>
                </a:lnTo>
                <a:lnTo>
                  <a:pt x="0" y="10467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89440" y="274895"/>
            <a:ext cx="7938768" cy="938263"/>
          </a:xfrm>
          <a:prstGeom prst="rect">
            <a:avLst/>
          </a:prstGeom>
        </p:spPr>
        <p:txBody>
          <a:bodyPr anchor="t" rtlCol="false" tIns="0" lIns="0" bIns="0" rIns="0">
            <a:spAutoFit/>
          </a:bodyPr>
          <a:lstStyle/>
          <a:p>
            <a:pPr algn="l">
              <a:lnSpc>
                <a:spcPts val="7221"/>
              </a:lnSpc>
            </a:pPr>
            <a:r>
              <a:rPr lang="en-US" sz="4298">
                <a:solidFill>
                  <a:srgbClr val="593C8F"/>
                </a:solidFill>
                <a:latin typeface="League Spartan"/>
              </a:rPr>
              <a:t>RELATED WORKS</a:t>
            </a:r>
          </a:p>
        </p:txBody>
      </p:sp>
      <p:sp>
        <p:nvSpPr>
          <p:cNvPr name="AutoShape 6" id="6"/>
          <p:cNvSpPr/>
          <p:nvPr/>
        </p:nvSpPr>
        <p:spPr>
          <a:xfrm rot="49295">
            <a:off x="471324" y="1222683"/>
            <a:ext cx="2657113" cy="0"/>
          </a:xfrm>
          <a:prstGeom prst="line">
            <a:avLst/>
          </a:prstGeom>
          <a:ln cap="rnd" w="28575">
            <a:solidFill>
              <a:srgbClr val="000000"/>
            </a:solidFill>
            <a:prstDash val="solid"/>
            <a:headEnd type="none" len="sm" w="sm"/>
            <a:tailEnd type="none" len="sm" w="sm"/>
          </a:ln>
        </p:spPr>
      </p:sp>
      <p:sp>
        <p:nvSpPr>
          <p:cNvPr name="TextBox 7" id="7"/>
          <p:cNvSpPr txBox="true"/>
          <p:nvPr/>
        </p:nvSpPr>
        <p:spPr>
          <a:xfrm rot="0">
            <a:off x="0" y="1350257"/>
            <a:ext cx="15201900" cy="5027294"/>
          </a:xfrm>
          <a:prstGeom prst="rect">
            <a:avLst/>
          </a:prstGeom>
        </p:spPr>
        <p:txBody>
          <a:bodyPr anchor="t" rtlCol="false" tIns="0" lIns="0" bIns="0" rIns="0">
            <a:spAutoFit/>
          </a:bodyPr>
          <a:lstStyle/>
          <a:p>
            <a:pPr algn="l">
              <a:lnSpc>
                <a:spcPts val="1698"/>
              </a:lnSpc>
            </a:pPr>
          </a:p>
          <a:p>
            <a:pPr algn="l" marL="399929" indent="-133310" lvl="2">
              <a:lnSpc>
                <a:spcPts val="2938"/>
              </a:lnSpc>
              <a:buFont typeface="Arial"/>
              <a:buChar char="⚬"/>
            </a:pPr>
            <a:r>
              <a:rPr lang="en-US" sz="1749">
                <a:solidFill>
                  <a:srgbClr val="000000"/>
                </a:solidFill>
                <a:latin typeface="Poppins"/>
              </a:rPr>
              <a:t>The authors of [1] tells us about depression and suicide where they implemented a similar dataset to compare different machine learning models in conjunction with NLP tasks to achieve a comprehensive outcome. In their work, they implemented various models such as SVM (Support Vector Model) and Logistic Regression to achieve an outcome.</a:t>
            </a:r>
          </a:p>
          <a:p>
            <a:pPr algn="l" marL="320126" indent="-106709" lvl="2">
              <a:lnSpc>
                <a:spcPts val="2352"/>
              </a:lnSpc>
            </a:pPr>
          </a:p>
          <a:p>
            <a:pPr algn="l" marL="320126" indent="-106709" lvl="2">
              <a:lnSpc>
                <a:spcPts val="2352"/>
              </a:lnSpc>
            </a:pPr>
          </a:p>
          <a:p>
            <a:pPr algn="l" marL="399929" indent="-133310" lvl="2">
              <a:lnSpc>
                <a:spcPts val="2938"/>
              </a:lnSpc>
              <a:buFont typeface="Arial"/>
              <a:buChar char="⚬"/>
            </a:pPr>
            <a:r>
              <a:rPr lang="en-US" sz="1749">
                <a:solidFill>
                  <a:srgbClr val="000000"/>
                </a:solidFill>
                <a:latin typeface="Poppins"/>
              </a:rPr>
              <a:t>The authors of [2] tells us about the development of two text mining applications explicitly crafted for extracting quantitative data from clinical text within psychiatric contexts. The text mining applications employ distinct Natural Language Processing (NLP) approaches aimed at identifying and classifying suicide ideation and attempts. Both approaches, evidenced by high precision and recall statistics show promising outcomes.</a:t>
            </a:r>
          </a:p>
          <a:p>
            <a:pPr algn="l" marL="320126" indent="-106709" lvl="2">
              <a:lnSpc>
                <a:spcPts val="2352"/>
              </a:lnSpc>
            </a:pPr>
          </a:p>
          <a:p>
            <a:pPr algn="l" marL="320126" indent="-106709" lvl="2">
              <a:lnSpc>
                <a:spcPts val="2352"/>
              </a:lnSpc>
            </a:pPr>
          </a:p>
          <a:p>
            <a:pPr algn="l" marL="320126" indent="-106709" lvl="2">
              <a:lnSpc>
                <a:spcPts val="2352"/>
              </a:lnSpc>
            </a:pPr>
          </a:p>
          <a:p>
            <a:pPr algn="l" marL="399929" indent="-133310" lvl="2">
              <a:lnSpc>
                <a:spcPts val="2938"/>
              </a:lnSpc>
              <a:buFont typeface="Arial"/>
              <a:buChar char="⚬"/>
            </a:pPr>
            <a:r>
              <a:rPr lang="en-US" sz="1749">
                <a:solidFill>
                  <a:srgbClr val="000000"/>
                </a:solidFill>
                <a:latin typeface="Poppins"/>
              </a:rPr>
              <a:t>The authors of [3] tells us that machine algorithms, in part, perform as well as humans in distinguishing between elicited and genuine suicide notes which is good news as it can eradicate complete dependency on psychiatrists and doctors.</a:t>
            </a:r>
          </a:p>
          <a:p>
            <a:pPr algn="l" marL="320126" indent="-106709" lvl="2">
              <a:lnSpc>
                <a:spcPts val="2352"/>
              </a:lnSpc>
            </a:pPr>
          </a:p>
          <a:p>
            <a:pPr algn="l" marL="320126" indent="-106709" lvl="2">
              <a:lnSpc>
                <a:spcPts val="1479"/>
              </a:lnSpc>
            </a:pPr>
          </a:p>
        </p:txBody>
      </p:sp>
      <p:sp>
        <p:nvSpPr>
          <p:cNvPr name="TextBox 8" id="8"/>
          <p:cNvSpPr txBox="true"/>
          <p:nvPr/>
        </p:nvSpPr>
        <p:spPr>
          <a:xfrm rot="0">
            <a:off x="17661645" y="9681422"/>
            <a:ext cx="153910" cy="353760"/>
          </a:xfrm>
          <a:prstGeom prst="rect">
            <a:avLst/>
          </a:prstGeom>
        </p:spPr>
        <p:txBody>
          <a:bodyPr anchor="t" rtlCol="false" tIns="0" lIns="0" bIns="0" rIns="0">
            <a:spAutoFit/>
          </a:bodyPr>
          <a:lstStyle/>
          <a:p>
            <a:pPr algn="ctr">
              <a:lnSpc>
                <a:spcPts val="2924"/>
              </a:lnSpc>
            </a:pPr>
            <a:r>
              <a:rPr lang="en-US" sz="2089">
                <a:solidFill>
                  <a:srgbClr val="000000"/>
                </a:solidFill>
                <a:latin typeface="Canva Sans"/>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69807" y="137754"/>
            <a:ext cx="15902569" cy="8945195"/>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alphaModFix amt="19999"/>
              </a:blip>
              <a:stretch>
                <a:fillRect l="-1605" t="0" r="-1605" b="0"/>
              </a:stretch>
            </a:blipFill>
          </p:spPr>
        </p:sp>
      </p:grpSp>
      <p:sp>
        <p:nvSpPr>
          <p:cNvPr name="Freeform 4" id="4"/>
          <p:cNvSpPr/>
          <p:nvPr/>
        </p:nvSpPr>
        <p:spPr>
          <a:xfrm flipH="false" flipV="false" rot="0">
            <a:off x="15211425" y="-180826"/>
            <a:ext cx="3086100" cy="10467826"/>
          </a:xfrm>
          <a:custGeom>
            <a:avLst/>
            <a:gdLst/>
            <a:ahLst/>
            <a:cxnLst/>
            <a:rect r="r" b="b" t="t" l="l"/>
            <a:pathLst>
              <a:path h="10467826" w="3086100">
                <a:moveTo>
                  <a:pt x="0" y="0"/>
                </a:moveTo>
                <a:lnTo>
                  <a:pt x="3086100" y="0"/>
                </a:lnTo>
                <a:lnTo>
                  <a:pt x="3086100" y="10467826"/>
                </a:lnTo>
                <a:lnTo>
                  <a:pt x="0" y="10467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81016" y="270612"/>
            <a:ext cx="4957463" cy="938263"/>
          </a:xfrm>
          <a:prstGeom prst="rect">
            <a:avLst/>
          </a:prstGeom>
        </p:spPr>
        <p:txBody>
          <a:bodyPr anchor="t" rtlCol="false" tIns="0" lIns="0" bIns="0" rIns="0">
            <a:spAutoFit/>
          </a:bodyPr>
          <a:lstStyle/>
          <a:p>
            <a:pPr algn="l">
              <a:lnSpc>
                <a:spcPts val="7221"/>
              </a:lnSpc>
            </a:pPr>
            <a:r>
              <a:rPr lang="en-US" sz="4298">
                <a:solidFill>
                  <a:srgbClr val="593C8F"/>
                </a:solidFill>
                <a:latin typeface="League Spartan"/>
              </a:rPr>
              <a:t>METHODOLOGY</a:t>
            </a:r>
          </a:p>
        </p:txBody>
      </p:sp>
      <p:sp>
        <p:nvSpPr>
          <p:cNvPr name="AutoShape 6" id="6"/>
          <p:cNvSpPr/>
          <p:nvPr/>
        </p:nvSpPr>
        <p:spPr>
          <a:xfrm rot="49295">
            <a:off x="561829" y="1218399"/>
            <a:ext cx="2657113" cy="0"/>
          </a:xfrm>
          <a:prstGeom prst="line">
            <a:avLst/>
          </a:prstGeom>
          <a:ln cap="rnd" w="28575">
            <a:solidFill>
              <a:srgbClr val="000000"/>
            </a:solidFill>
            <a:prstDash val="solid"/>
            <a:headEnd type="none" len="sm" w="sm"/>
            <a:tailEnd type="none" len="sm" w="sm"/>
          </a:ln>
        </p:spPr>
      </p:sp>
      <p:sp>
        <p:nvSpPr>
          <p:cNvPr name="TextBox 7" id="7"/>
          <p:cNvSpPr txBox="true"/>
          <p:nvPr/>
        </p:nvSpPr>
        <p:spPr>
          <a:xfrm rot="0">
            <a:off x="407004" y="1614446"/>
            <a:ext cx="20208493" cy="5550655"/>
          </a:xfrm>
          <a:prstGeom prst="rect">
            <a:avLst/>
          </a:prstGeom>
        </p:spPr>
        <p:txBody>
          <a:bodyPr anchor="t" rtlCol="false" tIns="0" lIns="0" bIns="0" rIns="0">
            <a:spAutoFit/>
          </a:bodyPr>
          <a:lstStyle/>
          <a:p>
            <a:pPr algn="l" marL="395044" indent="-131681" lvl="2">
              <a:lnSpc>
                <a:spcPts val="2902"/>
              </a:lnSpc>
              <a:buFont typeface="Arial"/>
              <a:buChar char="⚬"/>
            </a:pPr>
            <a:r>
              <a:rPr lang="en-US" sz="1728">
                <a:solidFill>
                  <a:srgbClr val="000000"/>
                </a:solidFill>
                <a:latin typeface="Arial"/>
              </a:rPr>
              <a:t>Dataset Selection</a:t>
            </a:r>
          </a:p>
          <a:p>
            <a:pPr algn="l" marL="320059" indent="-106686" lvl="2">
              <a:lnSpc>
                <a:spcPts val="2351"/>
              </a:lnSpc>
            </a:pPr>
          </a:p>
          <a:p>
            <a:pPr algn="l" marL="395044" indent="-131681" lvl="2">
              <a:lnSpc>
                <a:spcPts val="2902"/>
              </a:lnSpc>
              <a:buFont typeface="Arial"/>
              <a:buChar char="⚬"/>
            </a:pPr>
            <a:r>
              <a:rPr lang="en-US" sz="1728">
                <a:solidFill>
                  <a:srgbClr val="000000"/>
                </a:solidFill>
                <a:latin typeface="Arial"/>
              </a:rPr>
              <a:t>Dataset Preprocessing</a:t>
            </a:r>
          </a:p>
          <a:p>
            <a:pPr algn="l" marL="320059" indent="-106686" lvl="2">
              <a:lnSpc>
                <a:spcPts val="2351"/>
              </a:lnSpc>
            </a:pPr>
          </a:p>
          <a:p>
            <a:pPr algn="l" marL="395044" indent="-131681" lvl="2">
              <a:lnSpc>
                <a:spcPts val="2902"/>
              </a:lnSpc>
              <a:buFont typeface="Arial"/>
              <a:buChar char="⚬"/>
            </a:pPr>
            <a:r>
              <a:rPr lang="en-US" sz="1728">
                <a:solidFill>
                  <a:srgbClr val="000000"/>
                </a:solidFill>
                <a:latin typeface="Arial"/>
              </a:rPr>
              <a:t>Data Loading and Overview</a:t>
            </a:r>
          </a:p>
          <a:p>
            <a:pPr algn="l" marL="320059" indent="-106686" lvl="2">
              <a:lnSpc>
                <a:spcPts val="2351"/>
              </a:lnSpc>
            </a:pPr>
          </a:p>
          <a:p>
            <a:pPr algn="l" marL="395044" indent="-131681" lvl="2">
              <a:lnSpc>
                <a:spcPts val="2902"/>
              </a:lnSpc>
              <a:buFont typeface="Arial"/>
              <a:buChar char="⚬"/>
            </a:pPr>
            <a:r>
              <a:rPr lang="en-US" sz="1728">
                <a:solidFill>
                  <a:srgbClr val="000000"/>
                </a:solidFill>
                <a:latin typeface="Arial"/>
              </a:rPr>
              <a:t>Text Data Cleaning and Preprocessing</a:t>
            </a:r>
          </a:p>
          <a:p>
            <a:pPr algn="l" marL="320059" indent="-106686" lvl="2">
              <a:lnSpc>
                <a:spcPts val="2351"/>
              </a:lnSpc>
            </a:pPr>
          </a:p>
          <a:p>
            <a:pPr algn="l" marL="395044" indent="-131681" lvl="2">
              <a:lnSpc>
                <a:spcPts val="2902"/>
              </a:lnSpc>
              <a:buFont typeface="Arial"/>
              <a:buChar char="⚬"/>
            </a:pPr>
            <a:r>
              <a:rPr lang="en-US" sz="1728">
                <a:solidFill>
                  <a:srgbClr val="000000"/>
                </a:solidFill>
                <a:latin typeface="Arial"/>
              </a:rPr>
              <a:t>Model Selection</a:t>
            </a:r>
          </a:p>
          <a:p>
            <a:pPr algn="l" marL="320059" indent="-106686" lvl="2">
              <a:lnSpc>
                <a:spcPts val="2351"/>
              </a:lnSpc>
            </a:pPr>
          </a:p>
          <a:p>
            <a:pPr algn="l" marL="395044" indent="-131681" lvl="2">
              <a:lnSpc>
                <a:spcPts val="2902"/>
              </a:lnSpc>
              <a:buFont typeface="Arial"/>
              <a:buChar char="⚬"/>
            </a:pPr>
            <a:r>
              <a:rPr lang="en-US" sz="1728">
                <a:solidFill>
                  <a:srgbClr val="000000"/>
                </a:solidFill>
                <a:latin typeface="Arial"/>
              </a:rPr>
              <a:t>Model Integration</a:t>
            </a:r>
          </a:p>
          <a:p>
            <a:pPr algn="l" marL="320059" indent="-106686" lvl="2">
              <a:lnSpc>
                <a:spcPts val="2351"/>
              </a:lnSpc>
            </a:pPr>
          </a:p>
          <a:p>
            <a:pPr algn="l" marL="395044" indent="-131681" lvl="2">
              <a:lnSpc>
                <a:spcPts val="2902"/>
              </a:lnSpc>
              <a:buFont typeface="Arial"/>
              <a:buChar char="⚬"/>
            </a:pPr>
            <a:r>
              <a:rPr lang="en-US" sz="1728">
                <a:solidFill>
                  <a:srgbClr val="000000"/>
                </a:solidFill>
                <a:latin typeface="Arial"/>
              </a:rPr>
              <a:t>Testing and Evaluation</a:t>
            </a:r>
          </a:p>
          <a:p>
            <a:pPr algn="l" marL="320059" indent="-106686" lvl="2">
              <a:lnSpc>
                <a:spcPts val="2351"/>
              </a:lnSpc>
            </a:pPr>
          </a:p>
          <a:p>
            <a:pPr algn="l" marL="395044" indent="-131681" lvl="2">
              <a:lnSpc>
                <a:spcPts val="2902"/>
              </a:lnSpc>
              <a:buFont typeface="Arial"/>
              <a:buChar char="⚬"/>
            </a:pPr>
            <a:r>
              <a:rPr lang="en-US" sz="1728">
                <a:solidFill>
                  <a:srgbClr val="000000"/>
                </a:solidFill>
                <a:latin typeface="Arial"/>
              </a:rPr>
              <a:t>Results Analysis</a:t>
            </a:r>
          </a:p>
          <a:p>
            <a:pPr algn="l" marL="320059" indent="-106686" lvl="2">
              <a:lnSpc>
                <a:spcPts val="2351"/>
              </a:lnSpc>
            </a:pPr>
          </a:p>
          <a:p>
            <a:pPr algn="l" marL="395044" indent="-131681" lvl="2">
              <a:lnSpc>
                <a:spcPts val="2902"/>
              </a:lnSpc>
              <a:buFont typeface="Arial"/>
              <a:buChar char="⚬"/>
            </a:pPr>
            <a:r>
              <a:rPr lang="en-US" sz="1728">
                <a:solidFill>
                  <a:srgbClr val="000000"/>
                </a:solidFill>
                <a:latin typeface="Arial"/>
              </a:rPr>
              <a:t>Documentation and Reporting</a:t>
            </a:r>
          </a:p>
          <a:p>
            <a:pPr algn="l" marL="320059" indent="-106686" lvl="2">
              <a:lnSpc>
                <a:spcPts val="1990"/>
              </a:lnSpc>
            </a:pPr>
          </a:p>
        </p:txBody>
      </p:sp>
      <p:sp>
        <p:nvSpPr>
          <p:cNvPr name="TextBox 8" id="8"/>
          <p:cNvSpPr txBox="true"/>
          <p:nvPr/>
        </p:nvSpPr>
        <p:spPr>
          <a:xfrm rot="0">
            <a:off x="17658307" y="9681422"/>
            <a:ext cx="160586" cy="353760"/>
          </a:xfrm>
          <a:prstGeom prst="rect">
            <a:avLst/>
          </a:prstGeom>
        </p:spPr>
        <p:txBody>
          <a:bodyPr anchor="t" rtlCol="false" tIns="0" lIns="0" bIns="0" rIns="0">
            <a:spAutoFit/>
          </a:bodyPr>
          <a:lstStyle/>
          <a:p>
            <a:pPr algn="ctr">
              <a:lnSpc>
                <a:spcPts val="2924"/>
              </a:lnSpc>
            </a:pPr>
            <a:r>
              <a:rPr lang="en-US" sz="2089">
                <a:solidFill>
                  <a:srgbClr val="000000"/>
                </a:solidFill>
                <a:latin typeface="Canva Sans"/>
              </a:rPr>
              <a:t>4</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28857" y="243044"/>
            <a:ext cx="8101570" cy="563911"/>
          </a:xfrm>
          <a:prstGeom prst="rect">
            <a:avLst/>
          </a:prstGeom>
        </p:spPr>
        <p:txBody>
          <a:bodyPr anchor="t" rtlCol="false" tIns="0" lIns="0" bIns="0" rIns="0">
            <a:spAutoFit/>
          </a:bodyPr>
          <a:lstStyle/>
          <a:p>
            <a:pPr>
              <a:lnSpc>
                <a:spcPts val="4618"/>
              </a:lnSpc>
              <a:spcBef>
                <a:spcPct val="0"/>
              </a:spcBef>
            </a:pPr>
            <a:r>
              <a:rPr lang="en-US" sz="3298" u="sng">
                <a:solidFill>
                  <a:srgbClr val="593C8F"/>
                </a:solidFill>
                <a:latin typeface="League Spartan"/>
              </a:rPr>
              <a:t>DATA ANALYSIS:</a:t>
            </a:r>
          </a:p>
        </p:txBody>
      </p:sp>
      <p:sp>
        <p:nvSpPr>
          <p:cNvPr name="TextBox 3" id="3"/>
          <p:cNvSpPr txBox="true"/>
          <p:nvPr/>
        </p:nvSpPr>
        <p:spPr>
          <a:xfrm rot="0">
            <a:off x="328857" y="1713015"/>
            <a:ext cx="17959143" cy="3957655"/>
          </a:xfrm>
          <a:prstGeom prst="rect">
            <a:avLst/>
          </a:prstGeom>
        </p:spPr>
        <p:txBody>
          <a:bodyPr anchor="t" rtlCol="false" tIns="0" lIns="0" bIns="0" rIns="0">
            <a:spAutoFit/>
          </a:bodyPr>
          <a:lstStyle/>
          <a:p>
            <a:pPr marL="445143" indent="-222572" lvl="1">
              <a:lnSpc>
                <a:spcPts val="2886"/>
              </a:lnSpc>
              <a:buFont typeface="Arial"/>
              <a:buChar char="•"/>
            </a:pPr>
            <a:r>
              <a:rPr lang="en-US" sz="2061">
                <a:solidFill>
                  <a:srgbClr val="000000"/>
                </a:solidFill>
                <a:latin typeface="Canva Sans"/>
              </a:rPr>
              <a:t>Utilized Kaggle's "Suicide and Depression Detection" dataset. Collected posts from "SuicideWatch" and "depression" subreddits via Pushshift API. Time span: SuicideWatch (Dec 16, 2008, to Jan 2, 2021), depression (Jan 1, 2009, to Jan 2, 2021).</a:t>
            </a:r>
          </a:p>
          <a:p>
            <a:pPr>
              <a:lnSpc>
                <a:spcPts val="2886"/>
              </a:lnSpc>
            </a:pPr>
          </a:p>
          <a:p>
            <a:pPr marL="445143" indent="-222572" lvl="1">
              <a:lnSpc>
                <a:spcPts val="2886"/>
              </a:lnSpc>
              <a:buFont typeface="Arial"/>
              <a:buChar char="•"/>
            </a:pPr>
            <a:r>
              <a:rPr lang="en-US" sz="2061">
                <a:solidFill>
                  <a:srgbClr val="000000"/>
                </a:solidFill>
                <a:latin typeface="Canva Sans"/>
              </a:rPr>
              <a:t>Dataset contains 232074 textual data and contains three columns: Unnamed, Text, and Class.</a:t>
            </a:r>
          </a:p>
          <a:p>
            <a:pPr>
              <a:lnSpc>
                <a:spcPts val="2886"/>
              </a:lnSpc>
            </a:pPr>
          </a:p>
          <a:p>
            <a:pPr marL="445143" indent="-222572" lvl="1">
              <a:lnSpc>
                <a:spcPts val="2886"/>
              </a:lnSpc>
              <a:buFont typeface="Arial"/>
              <a:buChar char="•"/>
            </a:pPr>
            <a:r>
              <a:rPr lang="en-US" sz="2061">
                <a:solidFill>
                  <a:srgbClr val="000000"/>
                </a:solidFill>
                <a:latin typeface="Canva Sans"/>
              </a:rPr>
              <a:t>Extracted 10,000 texts (Suicide: 4952, Non-suicide: 5048) for balanced outcomes.</a:t>
            </a:r>
          </a:p>
          <a:p>
            <a:pPr>
              <a:lnSpc>
                <a:spcPts val="2886"/>
              </a:lnSpc>
            </a:pPr>
          </a:p>
          <a:p>
            <a:pPr marL="445143" indent="-222572" lvl="1">
              <a:lnSpc>
                <a:spcPts val="2886"/>
              </a:lnSpc>
              <a:buFont typeface="Arial"/>
              <a:buChar char="•"/>
            </a:pPr>
            <a:r>
              <a:rPr lang="en-US" sz="2061">
                <a:solidFill>
                  <a:srgbClr val="000000"/>
                </a:solidFill>
                <a:latin typeface="Canva Sans"/>
              </a:rPr>
              <a:t>Tested varying sample sizes (1000 to 100,000), achieving 88% accuracy with 10,000 samples.</a:t>
            </a:r>
          </a:p>
          <a:p>
            <a:pPr>
              <a:lnSpc>
                <a:spcPts val="2886"/>
              </a:lnSpc>
            </a:pPr>
          </a:p>
          <a:p>
            <a:pPr>
              <a:lnSpc>
                <a:spcPts val="2886"/>
              </a:lnSpc>
            </a:pPr>
          </a:p>
          <a:p>
            <a:pPr>
              <a:lnSpc>
                <a:spcPts val="2886"/>
              </a:lnSpc>
            </a:pPr>
          </a:p>
        </p:txBody>
      </p:sp>
      <p:sp>
        <p:nvSpPr>
          <p:cNvPr name="TextBox 4" id="4"/>
          <p:cNvSpPr txBox="true"/>
          <p:nvPr/>
        </p:nvSpPr>
        <p:spPr>
          <a:xfrm rot="0">
            <a:off x="17660182" y="9681422"/>
            <a:ext cx="156836" cy="353760"/>
          </a:xfrm>
          <a:prstGeom prst="rect">
            <a:avLst/>
          </a:prstGeom>
        </p:spPr>
        <p:txBody>
          <a:bodyPr anchor="t" rtlCol="false" tIns="0" lIns="0" bIns="0" rIns="0">
            <a:spAutoFit/>
          </a:bodyPr>
          <a:lstStyle/>
          <a:p>
            <a:pPr algn="ctr">
              <a:lnSpc>
                <a:spcPts val="2924"/>
              </a:lnSpc>
            </a:pPr>
            <a:r>
              <a:rPr lang="en-US" sz="2089">
                <a:solidFill>
                  <a:srgbClr val="000000"/>
                </a:solidFill>
                <a:latin typeface="Canva Sans"/>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8857" y="2124386"/>
            <a:ext cx="4117970" cy="3082317"/>
          </a:xfrm>
          <a:custGeom>
            <a:avLst/>
            <a:gdLst/>
            <a:ahLst/>
            <a:cxnLst/>
            <a:rect r="r" b="b" t="t" l="l"/>
            <a:pathLst>
              <a:path h="3082317" w="4117970">
                <a:moveTo>
                  <a:pt x="0" y="0"/>
                </a:moveTo>
                <a:lnTo>
                  <a:pt x="4117970" y="0"/>
                </a:lnTo>
                <a:lnTo>
                  <a:pt x="4117970" y="3082318"/>
                </a:lnTo>
                <a:lnTo>
                  <a:pt x="0" y="3082318"/>
                </a:lnTo>
                <a:lnTo>
                  <a:pt x="0" y="0"/>
                </a:lnTo>
                <a:close/>
              </a:path>
            </a:pathLst>
          </a:custGeom>
          <a:blipFill>
            <a:blip r:embed="rId2"/>
            <a:stretch>
              <a:fillRect l="0" t="0" r="0" b="-199"/>
            </a:stretch>
          </a:blipFill>
        </p:spPr>
      </p:sp>
      <p:sp>
        <p:nvSpPr>
          <p:cNvPr name="TextBox 3" id="3"/>
          <p:cNvSpPr txBox="true"/>
          <p:nvPr/>
        </p:nvSpPr>
        <p:spPr>
          <a:xfrm rot="0">
            <a:off x="328857" y="243044"/>
            <a:ext cx="8101570" cy="563911"/>
          </a:xfrm>
          <a:prstGeom prst="rect">
            <a:avLst/>
          </a:prstGeom>
        </p:spPr>
        <p:txBody>
          <a:bodyPr anchor="t" rtlCol="false" tIns="0" lIns="0" bIns="0" rIns="0">
            <a:spAutoFit/>
          </a:bodyPr>
          <a:lstStyle/>
          <a:p>
            <a:pPr>
              <a:lnSpc>
                <a:spcPts val="4618"/>
              </a:lnSpc>
              <a:spcBef>
                <a:spcPct val="0"/>
              </a:spcBef>
            </a:pPr>
            <a:r>
              <a:rPr lang="en-US" sz="3298" u="sng">
                <a:solidFill>
                  <a:srgbClr val="593C8F"/>
                </a:solidFill>
                <a:latin typeface="League Spartan"/>
              </a:rPr>
              <a:t>CONFUSION MATRIX:</a:t>
            </a:r>
          </a:p>
        </p:txBody>
      </p:sp>
      <p:sp>
        <p:nvSpPr>
          <p:cNvPr name="TextBox 4" id="4"/>
          <p:cNvSpPr txBox="true"/>
          <p:nvPr/>
        </p:nvSpPr>
        <p:spPr>
          <a:xfrm rot="0">
            <a:off x="184982" y="5882979"/>
            <a:ext cx="12541136" cy="563911"/>
          </a:xfrm>
          <a:prstGeom prst="rect">
            <a:avLst/>
          </a:prstGeom>
        </p:spPr>
        <p:txBody>
          <a:bodyPr anchor="t" rtlCol="false" tIns="0" lIns="0" bIns="0" rIns="0">
            <a:spAutoFit/>
          </a:bodyPr>
          <a:lstStyle/>
          <a:p>
            <a:pPr>
              <a:lnSpc>
                <a:spcPts val="4618"/>
              </a:lnSpc>
              <a:spcBef>
                <a:spcPct val="0"/>
              </a:spcBef>
            </a:pPr>
            <a:r>
              <a:rPr lang="en-US" sz="3298" u="sng">
                <a:solidFill>
                  <a:srgbClr val="593C8F"/>
                </a:solidFill>
                <a:latin typeface="League Spartan"/>
              </a:rPr>
              <a:t>PRECISION, RECALL, AND F1-SCORE:</a:t>
            </a:r>
          </a:p>
        </p:txBody>
      </p:sp>
      <p:sp>
        <p:nvSpPr>
          <p:cNvPr name="TextBox 5" id="5"/>
          <p:cNvSpPr txBox="true"/>
          <p:nvPr/>
        </p:nvSpPr>
        <p:spPr>
          <a:xfrm rot="0">
            <a:off x="328857" y="880597"/>
            <a:ext cx="17959143" cy="1062055"/>
          </a:xfrm>
          <a:prstGeom prst="rect">
            <a:avLst/>
          </a:prstGeom>
        </p:spPr>
        <p:txBody>
          <a:bodyPr anchor="t" rtlCol="false" tIns="0" lIns="0" bIns="0" rIns="0">
            <a:spAutoFit/>
          </a:bodyPr>
          <a:lstStyle/>
          <a:p>
            <a:pPr>
              <a:lnSpc>
                <a:spcPts val="2886"/>
              </a:lnSpc>
            </a:pPr>
            <a:r>
              <a:rPr lang="en-US" sz="2061">
                <a:solidFill>
                  <a:srgbClr val="000000"/>
                </a:solidFill>
                <a:latin typeface="Canva Sans"/>
              </a:rPr>
              <a:t>A confusion matrix is a table used in machine learning and statistics to evaluate the performance of a classification model. It summarizes the results of the model's predictions by comparing them to the actual true values. The matrix has four entries: true positive (TP), false positive (FP), true negative (TN), and false negative (FN).</a:t>
            </a:r>
          </a:p>
        </p:txBody>
      </p:sp>
      <p:sp>
        <p:nvSpPr>
          <p:cNvPr name="TextBox 6" id="6"/>
          <p:cNvSpPr txBox="true"/>
          <p:nvPr/>
        </p:nvSpPr>
        <p:spPr>
          <a:xfrm rot="0">
            <a:off x="4758146" y="3151233"/>
            <a:ext cx="11320746" cy="1583612"/>
          </a:xfrm>
          <a:prstGeom prst="rect">
            <a:avLst/>
          </a:prstGeom>
        </p:spPr>
        <p:txBody>
          <a:bodyPr anchor="t" rtlCol="false" tIns="0" lIns="0" bIns="0" rIns="0">
            <a:spAutoFit/>
          </a:bodyPr>
          <a:lstStyle/>
          <a:p>
            <a:pPr marL="401602" indent="-200801" lvl="1">
              <a:lnSpc>
                <a:spcPts val="2604"/>
              </a:lnSpc>
              <a:buFont typeface="Arial"/>
              <a:buChar char="•"/>
            </a:pPr>
            <a:r>
              <a:rPr lang="en-US" sz="1860">
                <a:solidFill>
                  <a:srgbClr val="000000"/>
                </a:solidFill>
                <a:latin typeface="Canva Sans"/>
              </a:rPr>
              <a:t>True Positive (TP): The model correctly pre</a:t>
            </a:r>
            <a:r>
              <a:rPr lang="en-US" sz="1860">
                <a:solidFill>
                  <a:srgbClr val="000000"/>
                </a:solidFill>
                <a:latin typeface="Canva Sans"/>
              </a:rPr>
              <a:t>dicted the positive class.</a:t>
            </a:r>
          </a:p>
          <a:p>
            <a:pPr marL="401602" indent="-200801" lvl="1">
              <a:lnSpc>
                <a:spcPts val="2604"/>
              </a:lnSpc>
              <a:buFont typeface="Arial"/>
              <a:buChar char="•"/>
            </a:pPr>
            <a:r>
              <a:rPr lang="en-US" sz="1860">
                <a:solidFill>
                  <a:srgbClr val="000000"/>
                </a:solidFill>
                <a:latin typeface="Canva Sans"/>
              </a:rPr>
              <a:t>False Positive (FP): The model incorrectly predicted the positive class (Type I error).</a:t>
            </a:r>
          </a:p>
          <a:p>
            <a:pPr marL="401602" indent="-200801" lvl="1">
              <a:lnSpc>
                <a:spcPts val="2604"/>
              </a:lnSpc>
              <a:buFont typeface="Arial"/>
              <a:buChar char="•"/>
            </a:pPr>
            <a:r>
              <a:rPr lang="en-US" sz="1860">
                <a:solidFill>
                  <a:srgbClr val="000000"/>
                </a:solidFill>
                <a:latin typeface="Canva Sans"/>
              </a:rPr>
              <a:t>True Negative (TN): The model correctly predicted the negative class.</a:t>
            </a:r>
          </a:p>
          <a:p>
            <a:pPr marL="401602" indent="-200801" lvl="1">
              <a:lnSpc>
                <a:spcPts val="2604"/>
              </a:lnSpc>
              <a:buFont typeface="Arial"/>
              <a:buChar char="•"/>
            </a:pPr>
            <a:r>
              <a:rPr lang="en-US" sz="1860">
                <a:solidFill>
                  <a:srgbClr val="000000"/>
                </a:solidFill>
                <a:latin typeface="Canva Sans"/>
              </a:rPr>
              <a:t>False Negative (FN): The model incorrectly predicted the negative class (Type II error).</a:t>
            </a:r>
          </a:p>
          <a:p>
            <a:pPr>
              <a:lnSpc>
                <a:spcPts val="2374"/>
              </a:lnSpc>
            </a:pPr>
          </a:p>
        </p:txBody>
      </p:sp>
      <p:sp>
        <p:nvSpPr>
          <p:cNvPr name="TextBox 7" id="7"/>
          <p:cNvSpPr txBox="true"/>
          <p:nvPr/>
        </p:nvSpPr>
        <p:spPr>
          <a:xfrm rot="0">
            <a:off x="184982" y="6622416"/>
            <a:ext cx="16423002" cy="348983"/>
          </a:xfrm>
          <a:prstGeom prst="rect">
            <a:avLst/>
          </a:prstGeom>
        </p:spPr>
        <p:txBody>
          <a:bodyPr anchor="t" rtlCol="false" tIns="0" lIns="0" bIns="0" rIns="0">
            <a:spAutoFit/>
          </a:bodyPr>
          <a:lstStyle/>
          <a:p>
            <a:pPr>
              <a:lnSpc>
                <a:spcPts val="2814"/>
              </a:lnSpc>
            </a:pPr>
            <a:r>
              <a:rPr lang="en-US" sz="2010">
                <a:solidFill>
                  <a:srgbClr val="000000"/>
                </a:solidFill>
                <a:latin typeface="Canva Sans Bold"/>
              </a:rPr>
              <a:t>Precision, recall, and F1 score are performance metrics derived from the confusion matrix:</a:t>
            </a:r>
          </a:p>
        </p:txBody>
      </p:sp>
      <p:sp>
        <p:nvSpPr>
          <p:cNvPr name="TextBox 8" id="8"/>
          <p:cNvSpPr txBox="true"/>
          <p:nvPr/>
        </p:nvSpPr>
        <p:spPr>
          <a:xfrm rot="0">
            <a:off x="184982" y="7146925"/>
            <a:ext cx="17747585" cy="2111375"/>
          </a:xfrm>
          <a:prstGeom prst="rect">
            <a:avLst/>
          </a:prstGeom>
        </p:spPr>
        <p:txBody>
          <a:bodyPr anchor="t" rtlCol="false" tIns="0" lIns="0" bIns="0" rIns="0">
            <a:spAutoFit/>
          </a:bodyPr>
          <a:lstStyle/>
          <a:p>
            <a:pPr>
              <a:lnSpc>
                <a:spcPts val="2800"/>
              </a:lnSpc>
            </a:pPr>
            <a:r>
              <a:rPr lang="en-US" sz="2000">
                <a:solidFill>
                  <a:srgbClr val="000000"/>
                </a:solidFill>
                <a:latin typeface="Canva Sans Bold"/>
              </a:rPr>
              <a:t>Precision: </a:t>
            </a:r>
            <a:r>
              <a:rPr lang="en-US" sz="2000">
                <a:solidFill>
                  <a:srgbClr val="000000"/>
                </a:solidFill>
                <a:latin typeface="Canva Sans"/>
              </a:rPr>
              <a:t> Ratio of true positives to the total number of predicted positives. A high precision indicates that the model has fewer false positives.</a:t>
            </a:r>
          </a:p>
          <a:p>
            <a:pPr>
              <a:lnSpc>
                <a:spcPts val="2800"/>
              </a:lnSpc>
            </a:pPr>
          </a:p>
          <a:p>
            <a:pPr>
              <a:lnSpc>
                <a:spcPts val="2800"/>
              </a:lnSpc>
            </a:pPr>
            <a:r>
              <a:rPr lang="en-US" sz="2000">
                <a:solidFill>
                  <a:srgbClr val="000000"/>
                </a:solidFill>
                <a:latin typeface="Canva Sans Bold"/>
              </a:rPr>
              <a:t>Recall: </a:t>
            </a:r>
            <a:r>
              <a:rPr lang="en-US" sz="2000">
                <a:solidFill>
                  <a:srgbClr val="000000"/>
                </a:solidFill>
                <a:latin typeface="Canva Sans"/>
              </a:rPr>
              <a:t>Ratio of true positives to the total number of actual positives. A high recall indicates that the model correctly identifies a large proportion of positive instances.</a:t>
            </a:r>
          </a:p>
          <a:p>
            <a:pPr>
              <a:lnSpc>
                <a:spcPts val="2800"/>
              </a:lnSpc>
            </a:pPr>
          </a:p>
          <a:p>
            <a:pPr>
              <a:lnSpc>
                <a:spcPts val="2800"/>
              </a:lnSpc>
            </a:pPr>
            <a:r>
              <a:rPr lang="en-US" sz="2000">
                <a:solidFill>
                  <a:srgbClr val="000000"/>
                </a:solidFill>
                <a:latin typeface="Canva Sans Bold"/>
              </a:rPr>
              <a:t>F1-Score: </a:t>
            </a:r>
            <a:r>
              <a:rPr lang="en-US" sz="2000">
                <a:solidFill>
                  <a:srgbClr val="000000"/>
                </a:solidFill>
                <a:latin typeface="Canva Sans"/>
              </a:rPr>
              <a:t>Harmonic mean of precision and recall. It provides a balanced measure that considers both false positives and false negatives.</a:t>
            </a:r>
          </a:p>
        </p:txBody>
      </p:sp>
      <p:sp>
        <p:nvSpPr>
          <p:cNvPr name="TextBox 9" id="9"/>
          <p:cNvSpPr txBox="true"/>
          <p:nvPr/>
        </p:nvSpPr>
        <p:spPr>
          <a:xfrm rot="0">
            <a:off x="17653278" y="9681422"/>
            <a:ext cx="170645" cy="353760"/>
          </a:xfrm>
          <a:prstGeom prst="rect">
            <a:avLst/>
          </a:prstGeom>
        </p:spPr>
        <p:txBody>
          <a:bodyPr anchor="t" rtlCol="false" tIns="0" lIns="0" bIns="0" rIns="0">
            <a:spAutoFit/>
          </a:bodyPr>
          <a:lstStyle/>
          <a:p>
            <a:pPr algn="ctr">
              <a:lnSpc>
                <a:spcPts val="2924"/>
              </a:lnSpc>
            </a:pPr>
            <a:r>
              <a:rPr lang="en-US" sz="2089">
                <a:solidFill>
                  <a:srgbClr val="000000"/>
                </a:solidFill>
                <a:latin typeface="Canva Sans"/>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04585" y="596053"/>
            <a:ext cx="6951156" cy="5544853"/>
          </a:xfrm>
          <a:custGeom>
            <a:avLst/>
            <a:gdLst/>
            <a:ahLst/>
            <a:cxnLst/>
            <a:rect r="r" b="b" t="t" l="l"/>
            <a:pathLst>
              <a:path h="5544853" w="6951156">
                <a:moveTo>
                  <a:pt x="0" y="0"/>
                </a:moveTo>
                <a:lnTo>
                  <a:pt x="6951156" y="0"/>
                </a:lnTo>
                <a:lnTo>
                  <a:pt x="6951156" y="5544853"/>
                </a:lnTo>
                <a:lnTo>
                  <a:pt x="0" y="5544853"/>
                </a:lnTo>
                <a:lnTo>
                  <a:pt x="0" y="0"/>
                </a:lnTo>
                <a:close/>
              </a:path>
            </a:pathLst>
          </a:custGeom>
          <a:blipFill>
            <a:blip r:embed="rId2"/>
            <a:stretch>
              <a:fillRect l="0" t="0" r="0" b="0"/>
            </a:stretch>
          </a:blipFill>
        </p:spPr>
      </p:sp>
      <p:sp>
        <p:nvSpPr>
          <p:cNvPr name="TextBox 3" id="3"/>
          <p:cNvSpPr txBox="true"/>
          <p:nvPr/>
        </p:nvSpPr>
        <p:spPr>
          <a:xfrm rot="0">
            <a:off x="8517117" y="1921917"/>
            <a:ext cx="9051509" cy="580390"/>
          </a:xfrm>
          <a:prstGeom prst="rect">
            <a:avLst/>
          </a:prstGeom>
        </p:spPr>
        <p:txBody>
          <a:bodyPr anchor="t" rtlCol="false" tIns="0" lIns="0" bIns="0" rIns="0">
            <a:spAutoFit/>
          </a:bodyPr>
          <a:lstStyle/>
          <a:p>
            <a:pPr>
              <a:lnSpc>
                <a:spcPts val="4759"/>
              </a:lnSpc>
            </a:pPr>
            <a:r>
              <a:rPr lang="en-US" sz="3399">
                <a:solidFill>
                  <a:srgbClr val="000000"/>
                </a:solidFill>
                <a:latin typeface="Canva Sans"/>
              </a:rPr>
              <a:t>Precision: 909 /(115+909) = 0.8876953</a:t>
            </a:r>
          </a:p>
        </p:txBody>
      </p:sp>
      <p:sp>
        <p:nvSpPr>
          <p:cNvPr name="TextBox 4" id="4"/>
          <p:cNvSpPr txBox="true"/>
          <p:nvPr/>
        </p:nvSpPr>
        <p:spPr>
          <a:xfrm rot="0">
            <a:off x="8517117" y="3188883"/>
            <a:ext cx="7396609"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Recall: 909/(909+121) = 0.8825242  </a:t>
            </a:r>
          </a:p>
        </p:txBody>
      </p:sp>
      <p:sp>
        <p:nvSpPr>
          <p:cNvPr name="TextBox 5" id="5"/>
          <p:cNvSpPr txBox="true"/>
          <p:nvPr/>
        </p:nvSpPr>
        <p:spPr>
          <a:xfrm rot="0">
            <a:off x="896648" y="6420889"/>
            <a:ext cx="6167030" cy="368858"/>
          </a:xfrm>
          <a:prstGeom prst="rect">
            <a:avLst/>
          </a:prstGeom>
        </p:spPr>
        <p:txBody>
          <a:bodyPr anchor="t" rtlCol="false" tIns="0" lIns="0" bIns="0" rIns="0">
            <a:spAutoFit/>
          </a:bodyPr>
          <a:lstStyle/>
          <a:p>
            <a:pPr algn="ctr">
              <a:lnSpc>
                <a:spcPts val="3064"/>
              </a:lnSpc>
            </a:pPr>
            <a:r>
              <a:rPr lang="en-US" sz="2189">
                <a:solidFill>
                  <a:srgbClr val="000000"/>
                </a:solidFill>
                <a:latin typeface="Canva Sans"/>
              </a:rPr>
              <a:t>Fig: Confusion Matrix of Naive Bayes Classifier</a:t>
            </a:r>
          </a:p>
        </p:txBody>
      </p:sp>
      <p:sp>
        <p:nvSpPr>
          <p:cNvPr name="TextBox 6" id="6"/>
          <p:cNvSpPr txBox="true"/>
          <p:nvPr/>
        </p:nvSpPr>
        <p:spPr>
          <a:xfrm rot="0">
            <a:off x="1752764" y="8026383"/>
            <a:ext cx="14273018"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F1-Score: (2 x 0.8876953 x 0.8825242)/(0.8876953 + 0.8825242</a:t>
            </a:r>
          </a:p>
        </p:txBody>
      </p:sp>
      <p:sp>
        <p:nvSpPr>
          <p:cNvPr name="TextBox 7" id="7"/>
          <p:cNvSpPr txBox="true"/>
          <p:nvPr/>
        </p:nvSpPr>
        <p:spPr>
          <a:xfrm rot="0">
            <a:off x="17673168" y="9681422"/>
            <a:ext cx="130865" cy="353760"/>
          </a:xfrm>
          <a:prstGeom prst="rect">
            <a:avLst/>
          </a:prstGeom>
        </p:spPr>
        <p:txBody>
          <a:bodyPr anchor="t" rtlCol="false" tIns="0" lIns="0" bIns="0" rIns="0">
            <a:spAutoFit/>
          </a:bodyPr>
          <a:lstStyle/>
          <a:p>
            <a:pPr algn="ctr">
              <a:lnSpc>
                <a:spcPts val="2924"/>
              </a:lnSpc>
            </a:pPr>
            <a:r>
              <a:rPr lang="en-US" sz="2089">
                <a:solidFill>
                  <a:srgbClr val="000000"/>
                </a:solidFill>
                <a:latin typeface="Canva Sans"/>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20242" t="0" r="-20242" b="0"/>
              </a:stretch>
            </a:blipFill>
          </p:spPr>
        </p:sp>
      </p:grpSp>
      <p:sp>
        <p:nvSpPr>
          <p:cNvPr name="Freeform 4" id="4"/>
          <p:cNvSpPr/>
          <p:nvPr/>
        </p:nvSpPr>
        <p:spPr>
          <a:xfrm flipH="false" flipV="false" rot="0">
            <a:off x="15211425" y="-180826"/>
            <a:ext cx="3086100" cy="10467826"/>
          </a:xfrm>
          <a:custGeom>
            <a:avLst/>
            <a:gdLst/>
            <a:ahLst/>
            <a:cxnLst/>
            <a:rect r="r" b="b" t="t" l="l"/>
            <a:pathLst>
              <a:path h="10467826" w="3086100">
                <a:moveTo>
                  <a:pt x="0" y="0"/>
                </a:moveTo>
                <a:lnTo>
                  <a:pt x="3086100" y="0"/>
                </a:lnTo>
                <a:lnTo>
                  <a:pt x="3086100" y="10467826"/>
                </a:lnTo>
                <a:lnTo>
                  <a:pt x="0" y="10467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rot="49295">
            <a:off x="561829" y="1218399"/>
            <a:ext cx="2657113" cy="0"/>
          </a:xfrm>
          <a:prstGeom prst="line">
            <a:avLst/>
          </a:prstGeom>
          <a:ln cap="rnd" w="28575">
            <a:solidFill>
              <a:srgbClr val="000000"/>
            </a:solidFill>
            <a:prstDash val="solid"/>
            <a:headEnd type="none" len="sm" w="sm"/>
            <a:tailEnd type="none" len="sm" w="sm"/>
          </a:ln>
        </p:spPr>
      </p:sp>
      <p:grpSp>
        <p:nvGrpSpPr>
          <p:cNvPr name="Group 6" id="6"/>
          <p:cNvGrpSpPr/>
          <p:nvPr/>
        </p:nvGrpSpPr>
        <p:grpSpPr>
          <a:xfrm rot="0">
            <a:off x="581016" y="1825302"/>
            <a:ext cx="6245162" cy="1238894"/>
            <a:chOff x="0" y="0"/>
            <a:chExt cx="8326883" cy="1651859"/>
          </a:xfrm>
        </p:grpSpPr>
        <p:sp>
          <p:nvSpPr>
            <p:cNvPr name="Freeform 7" id="7"/>
            <p:cNvSpPr/>
            <p:nvPr/>
          </p:nvSpPr>
          <p:spPr>
            <a:xfrm flipH="false" flipV="false" rot="0">
              <a:off x="0" y="0"/>
              <a:ext cx="8326882" cy="1651889"/>
            </a:xfrm>
            <a:custGeom>
              <a:avLst/>
              <a:gdLst/>
              <a:ahLst/>
              <a:cxnLst/>
              <a:rect r="r" b="b" t="t" l="l"/>
              <a:pathLst>
                <a:path h="1651889" w="8326882">
                  <a:moveTo>
                    <a:pt x="0" y="0"/>
                  </a:moveTo>
                  <a:lnTo>
                    <a:pt x="8326882" y="0"/>
                  </a:lnTo>
                  <a:lnTo>
                    <a:pt x="8326882" y="1651889"/>
                  </a:lnTo>
                  <a:lnTo>
                    <a:pt x="0" y="1651889"/>
                  </a:lnTo>
                  <a:lnTo>
                    <a:pt x="0" y="0"/>
                  </a:lnTo>
                  <a:close/>
                </a:path>
              </a:pathLst>
            </a:custGeom>
            <a:blipFill>
              <a:blip r:embed="rId6"/>
              <a:stretch>
                <a:fillRect l="0" t="-302" r="0" b="-300"/>
              </a:stretch>
            </a:blipFill>
          </p:spPr>
        </p:sp>
      </p:grpSp>
      <p:grpSp>
        <p:nvGrpSpPr>
          <p:cNvPr name="Group 8" id="8"/>
          <p:cNvGrpSpPr/>
          <p:nvPr/>
        </p:nvGrpSpPr>
        <p:grpSpPr>
          <a:xfrm rot="0">
            <a:off x="7804933" y="1798927"/>
            <a:ext cx="6245162" cy="1291643"/>
            <a:chOff x="0" y="0"/>
            <a:chExt cx="8326883" cy="1722191"/>
          </a:xfrm>
        </p:grpSpPr>
        <p:sp>
          <p:nvSpPr>
            <p:cNvPr name="Freeform 9" id="9"/>
            <p:cNvSpPr/>
            <p:nvPr/>
          </p:nvSpPr>
          <p:spPr>
            <a:xfrm flipH="false" flipV="false" rot="0">
              <a:off x="0" y="0"/>
              <a:ext cx="8326882" cy="1722247"/>
            </a:xfrm>
            <a:custGeom>
              <a:avLst/>
              <a:gdLst/>
              <a:ahLst/>
              <a:cxnLst/>
              <a:rect r="r" b="b" t="t" l="l"/>
              <a:pathLst>
                <a:path h="1722247" w="8326882">
                  <a:moveTo>
                    <a:pt x="0" y="0"/>
                  </a:moveTo>
                  <a:lnTo>
                    <a:pt x="8326882" y="0"/>
                  </a:lnTo>
                  <a:lnTo>
                    <a:pt x="8326882" y="1722247"/>
                  </a:lnTo>
                  <a:lnTo>
                    <a:pt x="0" y="1722247"/>
                  </a:lnTo>
                  <a:lnTo>
                    <a:pt x="0" y="0"/>
                  </a:lnTo>
                  <a:close/>
                </a:path>
              </a:pathLst>
            </a:custGeom>
            <a:blipFill>
              <a:blip r:embed="rId7"/>
              <a:stretch>
                <a:fillRect l="0" t="0" r="0" b="3"/>
              </a:stretch>
            </a:blipFill>
          </p:spPr>
        </p:sp>
      </p:grpSp>
      <p:grpSp>
        <p:nvGrpSpPr>
          <p:cNvPr name="Group 10" id="10"/>
          <p:cNvGrpSpPr/>
          <p:nvPr/>
        </p:nvGrpSpPr>
        <p:grpSpPr>
          <a:xfrm rot="0">
            <a:off x="581016" y="4724039"/>
            <a:ext cx="6245162" cy="1315470"/>
            <a:chOff x="0" y="0"/>
            <a:chExt cx="8326883" cy="1753960"/>
          </a:xfrm>
        </p:grpSpPr>
        <p:sp>
          <p:nvSpPr>
            <p:cNvPr name="Freeform 11" id="11"/>
            <p:cNvSpPr/>
            <p:nvPr/>
          </p:nvSpPr>
          <p:spPr>
            <a:xfrm flipH="false" flipV="false" rot="0">
              <a:off x="0" y="0"/>
              <a:ext cx="8326882" cy="1753997"/>
            </a:xfrm>
            <a:custGeom>
              <a:avLst/>
              <a:gdLst/>
              <a:ahLst/>
              <a:cxnLst/>
              <a:rect r="r" b="b" t="t" l="l"/>
              <a:pathLst>
                <a:path h="1753997" w="8326882">
                  <a:moveTo>
                    <a:pt x="0" y="0"/>
                  </a:moveTo>
                  <a:lnTo>
                    <a:pt x="8326882" y="0"/>
                  </a:lnTo>
                  <a:lnTo>
                    <a:pt x="8326882" y="1753997"/>
                  </a:lnTo>
                  <a:lnTo>
                    <a:pt x="0" y="1753997"/>
                  </a:lnTo>
                  <a:lnTo>
                    <a:pt x="0" y="0"/>
                  </a:lnTo>
                  <a:close/>
                </a:path>
              </a:pathLst>
            </a:custGeom>
            <a:blipFill>
              <a:blip r:embed="rId8"/>
              <a:stretch>
                <a:fillRect l="0" t="0" r="0" b="2"/>
              </a:stretch>
            </a:blipFill>
          </p:spPr>
        </p:sp>
      </p:grpSp>
      <p:grpSp>
        <p:nvGrpSpPr>
          <p:cNvPr name="Group 12" id="12"/>
          <p:cNvGrpSpPr/>
          <p:nvPr/>
        </p:nvGrpSpPr>
        <p:grpSpPr>
          <a:xfrm rot="0">
            <a:off x="4174824" y="7387767"/>
            <a:ext cx="6245162" cy="1307127"/>
            <a:chOff x="0" y="0"/>
            <a:chExt cx="8326883" cy="1742836"/>
          </a:xfrm>
        </p:grpSpPr>
        <p:sp>
          <p:nvSpPr>
            <p:cNvPr name="Freeform 13" id="13"/>
            <p:cNvSpPr/>
            <p:nvPr/>
          </p:nvSpPr>
          <p:spPr>
            <a:xfrm flipH="false" flipV="false" rot="0">
              <a:off x="0" y="0"/>
              <a:ext cx="8326882" cy="1742821"/>
            </a:xfrm>
            <a:custGeom>
              <a:avLst/>
              <a:gdLst/>
              <a:ahLst/>
              <a:cxnLst/>
              <a:rect r="r" b="b" t="t" l="l"/>
              <a:pathLst>
                <a:path h="1742821" w="8326882">
                  <a:moveTo>
                    <a:pt x="0" y="0"/>
                  </a:moveTo>
                  <a:lnTo>
                    <a:pt x="8326882" y="0"/>
                  </a:lnTo>
                  <a:lnTo>
                    <a:pt x="8326882" y="1742821"/>
                  </a:lnTo>
                  <a:lnTo>
                    <a:pt x="0" y="1742821"/>
                  </a:lnTo>
                  <a:lnTo>
                    <a:pt x="0" y="0"/>
                  </a:lnTo>
                  <a:close/>
                </a:path>
              </a:pathLst>
            </a:custGeom>
            <a:blipFill>
              <a:blip r:embed="rId9"/>
              <a:stretch>
                <a:fillRect l="0" t="0" r="0" b="0"/>
              </a:stretch>
            </a:blipFill>
          </p:spPr>
        </p:sp>
      </p:grpSp>
      <p:grpSp>
        <p:nvGrpSpPr>
          <p:cNvPr name="Group 14" id="14"/>
          <p:cNvGrpSpPr/>
          <p:nvPr/>
        </p:nvGrpSpPr>
        <p:grpSpPr>
          <a:xfrm rot="0">
            <a:off x="7804933" y="4724039"/>
            <a:ext cx="6245162" cy="1287380"/>
            <a:chOff x="0" y="0"/>
            <a:chExt cx="8326883" cy="1716507"/>
          </a:xfrm>
        </p:grpSpPr>
        <p:sp>
          <p:nvSpPr>
            <p:cNvPr name="Freeform 15" id="15"/>
            <p:cNvSpPr/>
            <p:nvPr/>
          </p:nvSpPr>
          <p:spPr>
            <a:xfrm flipH="false" flipV="false" rot="0">
              <a:off x="0" y="0"/>
              <a:ext cx="8326882" cy="1716532"/>
            </a:xfrm>
            <a:custGeom>
              <a:avLst/>
              <a:gdLst/>
              <a:ahLst/>
              <a:cxnLst/>
              <a:rect r="r" b="b" t="t" l="l"/>
              <a:pathLst>
                <a:path h="1716532" w="8326882">
                  <a:moveTo>
                    <a:pt x="0" y="0"/>
                  </a:moveTo>
                  <a:lnTo>
                    <a:pt x="8326882" y="0"/>
                  </a:lnTo>
                  <a:lnTo>
                    <a:pt x="8326882" y="1716532"/>
                  </a:lnTo>
                  <a:lnTo>
                    <a:pt x="0" y="1716532"/>
                  </a:lnTo>
                  <a:lnTo>
                    <a:pt x="0" y="0"/>
                  </a:lnTo>
                  <a:close/>
                </a:path>
              </a:pathLst>
            </a:custGeom>
            <a:blipFill>
              <a:blip r:embed="rId10"/>
              <a:stretch>
                <a:fillRect l="0" t="0" r="0" b="1"/>
              </a:stretch>
            </a:blipFill>
          </p:spPr>
        </p:sp>
      </p:grpSp>
      <p:sp>
        <p:nvSpPr>
          <p:cNvPr name="TextBox 16" id="16"/>
          <p:cNvSpPr txBox="true"/>
          <p:nvPr/>
        </p:nvSpPr>
        <p:spPr>
          <a:xfrm rot="0">
            <a:off x="581016" y="270612"/>
            <a:ext cx="8101570" cy="938263"/>
          </a:xfrm>
          <a:prstGeom prst="rect">
            <a:avLst/>
          </a:prstGeom>
        </p:spPr>
        <p:txBody>
          <a:bodyPr anchor="t" rtlCol="false" tIns="0" lIns="0" bIns="0" rIns="0">
            <a:spAutoFit/>
          </a:bodyPr>
          <a:lstStyle/>
          <a:p>
            <a:pPr algn="l">
              <a:lnSpc>
                <a:spcPts val="7221"/>
              </a:lnSpc>
            </a:pPr>
            <a:r>
              <a:rPr lang="en-US" sz="4298">
                <a:solidFill>
                  <a:srgbClr val="593C8F"/>
                </a:solidFill>
                <a:latin typeface="League Spartan"/>
              </a:rPr>
              <a:t>RESULT ANALYSIS</a:t>
            </a:r>
          </a:p>
        </p:txBody>
      </p:sp>
      <p:sp>
        <p:nvSpPr>
          <p:cNvPr name="TextBox 17" id="17"/>
          <p:cNvSpPr txBox="true"/>
          <p:nvPr/>
        </p:nvSpPr>
        <p:spPr>
          <a:xfrm rot="0">
            <a:off x="581016" y="3070565"/>
            <a:ext cx="5698629" cy="485140"/>
          </a:xfrm>
          <a:prstGeom prst="rect">
            <a:avLst/>
          </a:prstGeom>
        </p:spPr>
        <p:txBody>
          <a:bodyPr anchor="t" rtlCol="false" tIns="0" lIns="0" bIns="0" rIns="0">
            <a:spAutoFit/>
          </a:bodyPr>
          <a:lstStyle/>
          <a:p>
            <a:pPr algn="ctr">
              <a:lnSpc>
                <a:spcPts val="3190"/>
              </a:lnSpc>
            </a:pPr>
            <a:r>
              <a:rPr lang="en-US" sz="1899">
                <a:solidFill>
                  <a:srgbClr val="000000"/>
                </a:solidFill>
                <a:latin typeface="Arial"/>
              </a:rPr>
              <a:t>Fig1: Precision,Recall, and F1-Score for Naive Bayes</a:t>
            </a:r>
          </a:p>
        </p:txBody>
      </p:sp>
      <p:sp>
        <p:nvSpPr>
          <p:cNvPr name="TextBox 18" id="18"/>
          <p:cNvSpPr txBox="true"/>
          <p:nvPr/>
        </p:nvSpPr>
        <p:spPr>
          <a:xfrm rot="0">
            <a:off x="8227382" y="3070565"/>
            <a:ext cx="4853732" cy="485140"/>
          </a:xfrm>
          <a:prstGeom prst="rect">
            <a:avLst/>
          </a:prstGeom>
        </p:spPr>
        <p:txBody>
          <a:bodyPr anchor="t" rtlCol="false" tIns="0" lIns="0" bIns="0" rIns="0">
            <a:spAutoFit/>
          </a:bodyPr>
          <a:lstStyle/>
          <a:p>
            <a:pPr algn="ctr">
              <a:lnSpc>
                <a:spcPts val="3190"/>
              </a:lnSpc>
            </a:pPr>
            <a:r>
              <a:rPr lang="en-US" sz="1899">
                <a:solidFill>
                  <a:srgbClr val="000000"/>
                </a:solidFill>
                <a:latin typeface="Arial"/>
              </a:rPr>
              <a:t>Fig2: Precision,Recall, and F1-Score for KNN</a:t>
            </a:r>
          </a:p>
        </p:txBody>
      </p:sp>
      <p:sp>
        <p:nvSpPr>
          <p:cNvPr name="TextBox 19" id="19"/>
          <p:cNvSpPr txBox="true"/>
          <p:nvPr/>
        </p:nvSpPr>
        <p:spPr>
          <a:xfrm rot="0">
            <a:off x="514117" y="6049034"/>
            <a:ext cx="5832425" cy="485140"/>
          </a:xfrm>
          <a:prstGeom prst="rect">
            <a:avLst/>
          </a:prstGeom>
        </p:spPr>
        <p:txBody>
          <a:bodyPr anchor="t" rtlCol="false" tIns="0" lIns="0" bIns="0" rIns="0">
            <a:spAutoFit/>
          </a:bodyPr>
          <a:lstStyle/>
          <a:p>
            <a:pPr algn="ctr">
              <a:lnSpc>
                <a:spcPts val="3190"/>
              </a:lnSpc>
            </a:pPr>
            <a:r>
              <a:rPr lang="en-US" sz="1899">
                <a:solidFill>
                  <a:srgbClr val="000000"/>
                </a:solidFill>
                <a:latin typeface="Arial"/>
              </a:rPr>
              <a:t>Fig3: Precision,Recall, and F1-Score for Decision Tree</a:t>
            </a:r>
          </a:p>
        </p:txBody>
      </p:sp>
      <p:sp>
        <p:nvSpPr>
          <p:cNvPr name="TextBox 20" id="20"/>
          <p:cNvSpPr txBox="true"/>
          <p:nvPr/>
        </p:nvSpPr>
        <p:spPr>
          <a:xfrm rot="0">
            <a:off x="8073271" y="6049034"/>
            <a:ext cx="6006852" cy="485140"/>
          </a:xfrm>
          <a:prstGeom prst="rect">
            <a:avLst/>
          </a:prstGeom>
        </p:spPr>
        <p:txBody>
          <a:bodyPr anchor="t" rtlCol="false" tIns="0" lIns="0" bIns="0" rIns="0">
            <a:spAutoFit/>
          </a:bodyPr>
          <a:lstStyle/>
          <a:p>
            <a:pPr algn="ctr">
              <a:lnSpc>
                <a:spcPts val="3190"/>
              </a:lnSpc>
            </a:pPr>
            <a:r>
              <a:rPr lang="en-US" sz="1899">
                <a:solidFill>
                  <a:srgbClr val="000000"/>
                </a:solidFill>
                <a:latin typeface="Arial"/>
              </a:rPr>
              <a:t>Fig4: Precision,Recall, and F1-Score for Random Forest</a:t>
            </a:r>
          </a:p>
        </p:txBody>
      </p:sp>
      <p:sp>
        <p:nvSpPr>
          <p:cNvPr name="TextBox 21" id="21"/>
          <p:cNvSpPr txBox="true"/>
          <p:nvPr/>
        </p:nvSpPr>
        <p:spPr>
          <a:xfrm rot="0">
            <a:off x="4077505" y="8753660"/>
            <a:ext cx="6342600" cy="416025"/>
          </a:xfrm>
          <a:prstGeom prst="rect">
            <a:avLst/>
          </a:prstGeom>
        </p:spPr>
        <p:txBody>
          <a:bodyPr anchor="t" rtlCol="false" tIns="0" lIns="0" bIns="0" rIns="0">
            <a:spAutoFit/>
          </a:bodyPr>
          <a:lstStyle/>
          <a:p>
            <a:pPr algn="ctr">
              <a:lnSpc>
                <a:spcPts val="3190"/>
              </a:lnSpc>
            </a:pPr>
            <a:r>
              <a:rPr lang="en-US" sz="1899">
                <a:solidFill>
                  <a:srgbClr val="000000"/>
                </a:solidFill>
                <a:latin typeface="Arial"/>
              </a:rPr>
              <a:t>Fig5: Precision, Recall, and F1-Score for Gradient Boosting</a:t>
            </a:r>
          </a:p>
        </p:txBody>
      </p:sp>
      <p:sp>
        <p:nvSpPr>
          <p:cNvPr name="TextBox 22" id="22"/>
          <p:cNvSpPr txBox="true"/>
          <p:nvPr/>
        </p:nvSpPr>
        <p:spPr>
          <a:xfrm rot="0">
            <a:off x="17658445" y="9681422"/>
            <a:ext cx="160311" cy="353760"/>
          </a:xfrm>
          <a:prstGeom prst="rect">
            <a:avLst/>
          </a:prstGeom>
        </p:spPr>
        <p:txBody>
          <a:bodyPr anchor="t" rtlCol="false" tIns="0" lIns="0" bIns="0" rIns="0">
            <a:spAutoFit/>
          </a:bodyPr>
          <a:lstStyle/>
          <a:p>
            <a:pPr algn="ctr">
              <a:lnSpc>
                <a:spcPts val="2924"/>
              </a:lnSpc>
            </a:pPr>
            <a:r>
              <a:rPr lang="en-US" sz="2089">
                <a:solidFill>
                  <a:srgbClr val="000000"/>
                </a:solidFill>
                <a:latin typeface="Canva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20242" t="0" r="-20242" b="0"/>
              </a:stretch>
            </a:blipFill>
          </p:spPr>
        </p:sp>
      </p:grpSp>
      <p:sp>
        <p:nvSpPr>
          <p:cNvPr name="Freeform 4" id="4"/>
          <p:cNvSpPr/>
          <p:nvPr/>
        </p:nvSpPr>
        <p:spPr>
          <a:xfrm flipH="false" flipV="false" rot="0">
            <a:off x="15211425" y="-180826"/>
            <a:ext cx="3086100" cy="10467826"/>
          </a:xfrm>
          <a:custGeom>
            <a:avLst/>
            <a:gdLst/>
            <a:ahLst/>
            <a:cxnLst/>
            <a:rect r="r" b="b" t="t" l="l"/>
            <a:pathLst>
              <a:path h="10467826" w="3086100">
                <a:moveTo>
                  <a:pt x="0" y="0"/>
                </a:moveTo>
                <a:lnTo>
                  <a:pt x="3086100" y="0"/>
                </a:lnTo>
                <a:lnTo>
                  <a:pt x="3086100" y="10467826"/>
                </a:lnTo>
                <a:lnTo>
                  <a:pt x="0" y="10467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rot="49295">
            <a:off x="561829" y="1218399"/>
            <a:ext cx="2657113" cy="0"/>
          </a:xfrm>
          <a:prstGeom prst="line">
            <a:avLst/>
          </a:prstGeom>
          <a:ln cap="rnd" w="28575">
            <a:solidFill>
              <a:srgbClr val="000000"/>
            </a:solidFill>
            <a:prstDash val="solid"/>
            <a:headEnd type="none" len="sm" w="sm"/>
            <a:tailEnd type="none" len="sm" w="sm"/>
          </a:ln>
        </p:spPr>
      </p:sp>
      <p:grpSp>
        <p:nvGrpSpPr>
          <p:cNvPr name="Group 6" id="6"/>
          <p:cNvGrpSpPr/>
          <p:nvPr/>
        </p:nvGrpSpPr>
        <p:grpSpPr>
          <a:xfrm rot="0">
            <a:off x="2867643" y="1648570"/>
            <a:ext cx="8717703" cy="7241689"/>
            <a:chOff x="0" y="0"/>
            <a:chExt cx="11623604" cy="9655585"/>
          </a:xfrm>
        </p:grpSpPr>
        <p:sp>
          <p:nvSpPr>
            <p:cNvPr name="Freeform 7" id="7"/>
            <p:cNvSpPr/>
            <p:nvPr/>
          </p:nvSpPr>
          <p:spPr>
            <a:xfrm flipH="false" flipV="false" rot="0">
              <a:off x="0" y="0"/>
              <a:ext cx="11623548" cy="9655556"/>
            </a:xfrm>
            <a:custGeom>
              <a:avLst/>
              <a:gdLst/>
              <a:ahLst/>
              <a:cxnLst/>
              <a:rect r="r" b="b" t="t" l="l"/>
              <a:pathLst>
                <a:path h="9655556" w="11623548">
                  <a:moveTo>
                    <a:pt x="0" y="0"/>
                  </a:moveTo>
                  <a:lnTo>
                    <a:pt x="11623548" y="0"/>
                  </a:lnTo>
                  <a:lnTo>
                    <a:pt x="11623548" y="9655556"/>
                  </a:lnTo>
                  <a:lnTo>
                    <a:pt x="0" y="9655556"/>
                  </a:lnTo>
                  <a:lnTo>
                    <a:pt x="0" y="0"/>
                  </a:lnTo>
                  <a:close/>
                </a:path>
              </a:pathLst>
            </a:custGeom>
            <a:blipFill>
              <a:blip r:embed="rId6"/>
              <a:stretch>
                <a:fillRect l="0" t="0" r="0" b="0"/>
              </a:stretch>
            </a:blipFill>
          </p:spPr>
        </p:sp>
      </p:grpSp>
      <p:sp>
        <p:nvSpPr>
          <p:cNvPr name="TextBox 8" id="8"/>
          <p:cNvSpPr txBox="true"/>
          <p:nvPr/>
        </p:nvSpPr>
        <p:spPr>
          <a:xfrm rot="0">
            <a:off x="581016" y="270612"/>
            <a:ext cx="8101570" cy="938263"/>
          </a:xfrm>
          <a:prstGeom prst="rect">
            <a:avLst/>
          </a:prstGeom>
        </p:spPr>
        <p:txBody>
          <a:bodyPr anchor="t" rtlCol="false" tIns="0" lIns="0" bIns="0" rIns="0">
            <a:spAutoFit/>
          </a:bodyPr>
          <a:lstStyle/>
          <a:p>
            <a:pPr algn="l">
              <a:lnSpc>
                <a:spcPts val="7221"/>
              </a:lnSpc>
            </a:pPr>
            <a:r>
              <a:rPr lang="en-US" sz="4298">
                <a:solidFill>
                  <a:srgbClr val="593C8F"/>
                </a:solidFill>
                <a:latin typeface="League Spartan"/>
              </a:rPr>
              <a:t>RESULT ANALYSIS</a:t>
            </a:r>
          </a:p>
        </p:txBody>
      </p:sp>
      <p:sp>
        <p:nvSpPr>
          <p:cNvPr name="TextBox 9" id="9"/>
          <p:cNvSpPr txBox="true"/>
          <p:nvPr/>
        </p:nvSpPr>
        <p:spPr>
          <a:xfrm rot="0">
            <a:off x="5268785" y="9229651"/>
            <a:ext cx="4424660" cy="485140"/>
          </a:xfrm>
          <a:prstGeom prst="rect">
            <a:avLst/>
          </a:prstGeom>
        </p:spPr>
        <p:txBody>
          <a:bodyPr anchor="t" rtlCol="false" tIns="0" lIns="0" bIns="0" rIns="0">
            <a:spAutoFit/>
          </a:bodyPr>
          <a:lstStyle/>
          <a:p>
            <a:pPr algn="ctr">
              <a:lnSpc>
                <a:spcPts val="3190"/>
              </a:lnSpc>
            </a:pPr>
            <a:r>
              <a:rPr lang="en-US" sz="1899">
                <a:solidFill>
                  <a:srgbClr val="000000"/>
                </a:solidFill>
                <a:latin typeface="Arial"/>
              </a:rPr>
              <a:t>Fig6: Bar Chart Comparison of all models</a:t>
            </a:r>
          </a:p>
        </p:txBody>
      </p:sp>
      <p:sp>
        <p:nvSpPr>
          <p:cNvPr name="TextBox 10" id="10"/>
          <p:cNvSpPr txBox="true"/>
          <p:nvPr/>
        </p:nvSpPr>
        <p:spPr>
          <a:xfrm rot="0">
            <a:off x="17653323" y="9681422"/>
            <a:ext cx="170554" cy="353760"/>
          </a:xfrm>
          <a:prstGeom prst="rect">
            <a:avLst/>
          </a:prstGeom>
        </p:spPr>
        <p:txBody>
          <a:bodyPr anchor="t" rtlCol="false" tIns="0" lIns="0" bIns="0" rIns="0">
            <a:spAutoFit/>
          </a:bodyPr>
          <a:lstStyle/>
          <a:p>
            <a:pPr algn="ctr">
              <a:lnSpc>
                <a:spcPts val="2924"/>
              </a:lnSpc>
            </a:pPr>
            <a:r>
              <a:rPr lang="en-US" sz="2089">
                <a:solidFill>
                  <a:srgbClr val="000000"/>
                </a:solidFill>
                <a:latin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DAF34H8DJzA</dc:identifier>
  <dcterms:modified xsi:type="dcterms:W3CDTF">2011-08-01T06:04:30Z</dcterms:modified>
  <cp:revision>1</cp:revision>
  <dc:title>CSE431 Final Draft.pptx</dc:title>
</cp:coreProperties>
</file>